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Yearbook Solid" charset="1" panose="02060503030206020404"/>
      <p:regular r:id="rId21"/>
    </p:embeddedFont>
    <p:embeddedFont>
      <p:font typeface="Princetown" charset="1" panose="02000506020000020004"/>
      <p:regular r:id="rId22"/>
    </p:embeddedFont>
    <p:embeddedFont>
      <p:font typeface="Cooper BT Light" charset="1" panose="0208050304030B0204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13" Target="../media/image14.png" Type="http://schemas.openxmlformats.org/officeDocument/2006/relationships/image"/><Relationship Id="rId14" Target="../media/image15.png" Type="http://schemas.openxmlformats.org/officeDocument/2006/relationships/image"/><Relationship Id="rId15" Target="../media/image25.png" Type="http://schemas.openxmlformats.org/officeDocument/2006/relationships/image"/><Relationship Id="rId16" Target="../media/image26.png" Type="http://schemas.openxmlformats.org/officeDocument/2006/relationships/image"/><Relationship Id="rId17" Target="../media/image27.png" Type="http://schemas.openxmlformats.org/officeDocument/2006/relationships/image"/><Relationship Id="rId18" Target="../media/image16.png" Type="http://schemas.openxmlformats.org/officeDocument/2006/relationships/image"/><Relationship Id="rId19" Target="../media/image28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9710" y="-916726"/>
            <a:ext cx="7412156" cy="8546511"/>
          </a:xfrm>
          <a:custGeom>
            <a:avLst/>
            <a:gdLst/>
            <a:ahLst/>
            <a:cxnLst/>
            <a:rect r="r" b="b" t="t" l="l"/>
            <a:pathLst>
              <a:path h="8546511" w="7412156">
                <a:moveTo>
                  <a:pt x="0" y="0"/>
                </a:moveTo>
                <a:lnTo>
                  <a:pt x="7412156" y="0"/>
                </a:lnTo>
                <a:lnTo>
                  <a:pt x="7412156" y="8546511"/>
                </a:lnTo>
                <a:lnTo>
                  <a:pt x="0" y="8546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95098" y="-192587"/>
            <a:ext cx="9493702" cy="10999254"/>
            <a:chOff x="0" y="0"/>
            <a:chExt cx="2500399" cy="28969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00399" cy="2896923"/>
            </a:xfrm>
            <a:custGeom>
              <a:avLst/>
              <a:gdLst/>
              <a:ahLst/>
              <a:cxnLst/>
              <a:rect r="r" b="b" t="t" l="l"/>
              <a:pathLst>
                <a:path h="2896923" w="2500399">
                  <a:moveTo>
                    <a:pt x="0" y="0"/>
                  </a:moveTo>
                  <a:lnTo>
                    <a:pt x="2500399" y="0"/>
                  </a:lnTo>
                  <a:lnTo>
                    <a:pt x="2500399" y="2896923"/>
                  </a:lnTo>
                  <a:lnTo>
                    <a:pt x="0" y="289692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00399" cy="29350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031671" y="-192587"/>
            <a:ext cx="10830275" cy="10830275"/>
          </a:xfrm>
          <a:custGeom>
            <a:avLst/>
            <a:gdLst/>
            <a:ahLst/>
            <a:cxnLst/>
            <a:rect r="r" b="b" t="t" l="l"/>
            <a:pathLst>
              <a:path h="10830275" w="10830275">
                <a:moveTo>
                  <a:pt x="0" y="0"/>
                </a:moveTo>
                <a:lnTo>
                  <a:pt x="10830275" y="0"/>
                </a:lnTo>
                <a:lnTo>
                  <a:pt x="10830275" y="10830275"/>
                </a:lnTo>
                <a:lnTo>
                  <a:pt x="0" y="108302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297029" y="1445533"/>
            <a:ext cx="2674167" cy="3619960"/>
            <a:chOff x="0" y="0"/>
            <a:chExt cx="1079403" cy="14611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9403" cy="1461163"/>
            </a:xfrm>
            <a:custGeom>
              <a:avLst/>
              <a:gdLst/>
              <a:ahLst/>
              <a:cxnLst/>
              <a:rect r="r" b="b" t="t" l="l"/>
              <a:pathLst>
                <a:path h="1461163" w="1079403">
                  <a:moveTo>
                    <a:pt x="95538" y="0"/>
                  </a:moveTo>
                  <a:lnTo>
                    <a:pt x="983865" y="0"/>
                  </a:lnTo>
                  <a:cubicBezTo>
                    <a:pt x="1009203" y="0"/>
                    <a:pt x="1033504" y="10066"/>
                    <a:pt x="1051420" y="27982"/>
                  </a:cubicBezTo>
                  <a:cubicBezTo>
                    <a:pt x="1069337" y="45899"/>
                    <a:pt x="1079403" y="70199"/>
                    <a:pt x="1079403" y="95538"/>
                  </a:cubicBezTo>
                  <a:lnTo>
                    <a:pt x="1079403" y="1365626"/>
                  </a:lnTo>
                  <a:cubicBezTo>
                    <a:pt x="1079403" y="1418390"/>
                    <a:pt x="1036629" y="1461163"/>
                    <a:pt x="983865" y="1461163"/>
                  </a:cubicBezTo>
                  <a:lnTo>
                    <a:pt x="95538" y="1461163"/>
                  </a:lnTo>
                  <a:cubicBezTo>
                    <a:pt x="42774" y="1461163"/>
                    <a:pt x="0" y="1418390"/>
                    <a:pt x="0" y="1365626"/>
                  </a:cubicBezTo>
                  <a:lnTo>
                    <a:pt x="0" y="95538"/>
                  </a:lnTo>
                  <a:cubicBezTo>
                    <a:pt x="0" y="42774"/>
                    <a:pt x="42774" y="0"/>
                    <a:pt x="95538" y="0"/>
                  </a:cubicBezTo>
                  <a:close/>
                </a:path>
              </a:pathLst>
            </a:custGeom>
            <a:solidFill>
              <a:srgbClr val="A84F2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079403" cy="1499263"/>
            </a:xfrm>
            <a:prstGeom prst="rect">
              <a:avLst/>
            </a:prstGeom>
          </p:spPr>
          <p:txBody>
            <a:bodyPr anchor="ctr" rtlCol="false" tIns="33147" lIns="33147" bIns="33147" rIns="3314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832947" y="1545729"/>
            <a:ext cx="1843025" cy="3419567"/>
          </a:xfrm>
          <a:custGeom>
            <a:avLst/>
            <a:gdLst/>
            <a:ahLst/>
            <a:cxnLst/>
            <a:rect r="r" b="b" t="t" l="l"/>
            <a:pathLst>
              <a:path h="3419567" w="1843025">
                <a:moveTo>
                  <a:pt x="0" y="0"/>
                </a:moveTo>
                <a:lnTo>
                  <a:pt x="1843025" y="0"/>
                </a:lnTo>
                <a:lnTo>
                  <a:pt x="1843025" y="3419568"/>
                </a:lnTo>
                <a:lnTo>
                  <a:pt x="0" y="34195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43681" y="-715850"/>
            <a:ext cx="4372107" cy="5438613"/>
            <a:chOff x="0" y="0"/>
            <a:chExt cx="1984044" cy="24680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84044" cy="2468020"/>
            </a:xfrm>
            <a:custGeom>
              <a:avLst/>
              <a:gdLst/>
              <a:ahLst/>
              <a:cxnLst/>
              <a:rect r="r" b="b" t="t" l="l"/>
              <a:pathLst>
                <a:path h="2468020" w="1984044">
                  <a:moveTo>
                    <a:pt x="53123" y="0"/>
                  </a:moveTo>
                  <a:lnTo>
                    <a:pt x="1930921" y="0"/>
                  </a:lnTo>
                  <a:cubicBezTo>
                    <a:pt x="1945010" y="0"/>
                    <a:pt x="1958522" y="5597"/>
                    <a:pt x="1968485" y="15559"/>
                  </a:cubicBezTo>
                  <a:cubicBezTo>
                    <a:pt x="1978447" y="25522"/>
                    <a:pt x="1984044" y="39034"/>
                    <a:pt x="1984044" y="53123"/>
                  </a:cubicBezTo>
                  <a:lnTo>
                    <a:pt x="1984044" y="2414898"/>
                  </a:lnTo>
                  <a:cubicBezTo>
                    <a:pt x="1984044" y="2444236"/>
                    <a:pt x="1960260" y="2468020"/>
                    <a:pt x="1930921" y="2468020"/>
                  </a:cubicBezTo>
                  <a:lnTo>
                    <a:pt x="53123" y="2468020"/>
                  </a:lnTo>
                  <a:cubicBezTo>
                    <a:pt x="23784" y="2468020"/>
                    <a:pt x="0" y="2444236"/>
                    <a:pt x="0" y="2414898"/>
                  </a:cubicBezTo>
                  <a:lnTo>
                    <a:pt x="0" y="53123"/>
                  </a:lnTo>
                  <a:cubicBezTo>
                    <a:pt x="0" y="23784"/>
                    <a:pt x="23784" y="0"/>
                    <a:pt x="53123" y="0"/>
                  </a:cubicBezTo>
                  <a:close/>
                </a:path>
              </a:pathLst>
            </a:custGeom>
            <a:solidFill>
              <a:srgbClr val="A8244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984044" cy="2506120"/>
            </a:xfrm>
            <a:prstGeom prst="rect">
              <a:avLst/>
            </a:prstGeom>
          </p:spPr>
          <p:txBody>
            <a:bodyPr anchor="ctr" rtlCol="false" tIns="29483" lIns="29483" bIns="29483" rIns="2948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97071" y="530521"/>
            <a:ext cx="3547709" cy="3939029"/>
          </a:xfrm>
          <a:custGeom>
            <a:avLst/>
            <a:gdLst/>
            <a:ahLst/>
            <a:cxnLst/>
            <a:rect r="r" b="b" t="t" l="l"/>
            <a:pathLst>
              <a:path h="3939029" w="3547709">
                <a:moveTo>
                  <a:pt x="0" y="0"/>
                </a:moveTo>
                <a:lnTo>
                  <a:pt x="3547709" y="0"/>
                </a:lnTo>
                <a:lnTo>
                  <a:pt x="3547709" y="3939030"/>
                </a:lnTo>
                <a:lnTo>
                  <a:pt x="0" y="39390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96920" y="5065493"/>
            <a:ext cx="3749695" cy="4788957"/>
            <a:chOff x="0" y="0"/>
            <a:chExt cx="2184921" cy="279049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84921" cy="2790491"/>
            </a:xfrm>
            <a:custGeom>
              <a:avLst/>
              <a:gdLst/>
              <a:ahLst/>
              <a:cxnLst/>
              <a:rect r="r" b="b" t="t" l="l"/>
              <a:pathLst>
                <a:path h="2790491" w="2184921">
                  <a:moveTo>
                    <a:pt x="86717" y="0"/>
                  </a:moveTo>
                  <a:lnTo>
                    <a:pt x="2098204" y="0"/>
                  </a:lnTo>
                  <a:cubicBezTo>
                    <a:pt x="2121203" y="0"/>
                    <a:pt x="2143260" y="9136"/>
                    <a:pt x="2159522" y="25399"/>
                  </a:cubicBezTo>
                  <a:cubicBezTo>
                    <a:pt x="2175785" y="41661"/>
                    <a:pt x="2184921" y="63718"/>
                    <a:pt x="2184921" y="86717"/>
                  </a:cubicBezTo>
                  <a:lnTo>
                    <a:pt x="2184921" y="2703774"/>
                  </a:lnTo>
                  <a:cubicBezTo>
                    <a:pt x="2184921" y="2751667"/>
                    <a:pt x="2146097" y="2790491"/>
                    <a:pt x="2098204" y="2790491"/>
                  </a:cubicBezTo>
                  <a:lnTo>
                    <a:pt x="86717" y="2790491"/>
                  </a:lnTo>
                  <a:cubicBezTo>
                    <a:pt x="38824" y="2790491"/>
                    <a:pt x="0" y="2751667"/>
                    <a:pt x="0" y="2703774"/>
                  </a:cubicBezTo>
                  <a:lnTo>
                    <a:pt x="0" y="86717"/>
                  </a:lnTo>
                  <a:cubicBezTo>
                    <a:pt x="0" y="38824"/>
                    <a:pt x="38824" y="0"/>
                    <a:pt x="86717" y="0"/>
                  </a:cubicBezTo>
                  <a:close/>
                </a:path>
              </a:pathLst>
            </a:custGeom>
            <a:solidFill>
              <a:srgbClr val="DD9C4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184921" cy="2828591"/>
            </a:xfrm>
            <a:prstGeom prst="rect">
              <a:avLst/>
            </a:prstGeom>
          </p:spPr>
          <p:txBody>
            <a:bodyPr anchor="ctr" rtlCol="false" tIns="22961" lIns="22961" bIns="22961" rIns="22961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451173">
            <a:off x="881726" y="5763548"/>
            <a:ext cx="3497221" cy="3051901"/>
          </a:xfrm>
          <a:custGeom>
            <a:avLst/>
            <a:gdLst/>
            <a:ahLst/>
            <a:cxnLst/>
            <a:rect r="r" b="b" t="t" l="l"/>
            <a:pathLst>
              <a:path h="3051901" w="3497221">
                <a:moveTo>
                  <a:pt x="0" y="0"/>
                </a:moveTo>
                <a:lnTo>
                  <a:pt x="3497221" y="0"/>
                </a:lnTo>
                <a:lnTo>
                  <a:pt x="3497221" y="3051901"/>
                </a:lnTo>
                <a:lnTo>
                  <a:pt x="0" y="30519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5163641" y="6083855"/>
            <a:ext cx="3181637" cy="4463618"/>
            <a:chOff x="0" y="0"/>
            <a:chExt cx="1650034" cy="231488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50034" cy="2314884"/>
            </a:xfrm>
            <a:custGeom>
              <a:avLst/>
              <a:gdLst/>
              <a:ahLst/>
              <a:cxnLst/>
              <a:rect r="r" b="b" t="t" l="l"/>
              <a:pathLst>
                <a:path h="2314884" w="1650034">
                  <a:moveTo>
                    <a:pt x="75433" y="0"/>
                  </a:moveTo>
                  <a:lnTo>
                    <a:pt x="1574601" y="0"/>
                  </a:lnTo>
                  <a:cubicBezTo>
                    <a:pt x="1594607" y="0"/>
                    <a:pt x="1613794" y="7947"/>
                    <a:pt x="1627940" y="22094"/>
                  </a:cubicBezTo>
                  <a:cubicBezTo>
                    <a:pt x="1642087" y="36240"/>
                    <a:pt x="1650034" y="55427"/>
                    <a:pt x="1650034" y="75433"/>
                  </a:cubicBezTo>
                  <a:lnTo>
                    <a:pt x="1650034" y="2239452"/>
                  </a:lnTo>
                  <a:cubicBezTo>
                    <a:pt x="1650034" y="2259458"/>
                    <a:pt x="1642087" y="2278644"/>
                    <a:pt x="1627940" y="2292791"/>
                  </a:cubicBezTo>
                  <a:cubicBezTo>
                    <a:pt x="1613794" y="2306937"/>
                    <a:pt x="1594607" y="2314884"/>
                    <a:pt x="1574601" y="2314884"/>
                  </a:cubicBezTo>
                  <a:lnTo>
                    <a:pt x="75433" y="2314884"/>
                  </a:lnTo>
                  <a:cubicBezTo>
                    <a:pt x="55427" y="2314884"/>
                    <a:pt x="36240" y="2306937"/>
                    <a:pt x="22094" y="2292791"/>
                  </a:cubicBezTo>
                  <a:cubicBezTo>
                    <a:pt x="7947" y="2278644"/>
                    <a:pt x="0" y="2259458"/>
                    <a:pt x="0" y="2239452"/>
                  </a:cubicBezTo>
                  <a:lnTo>
                    <a:pt x="0" y="75433"/>
                  </a:lnTo>
                  <a:cubicBezTo>
                    <a:pt x="0" y="55427"/>
                    <a:pt x="7947" y="36240"/>
                    <a:pt x="22094" y="22094"/>
                  </a:cubicBezTo>
                  <a:cubicBezTo>
                    <a:pt x="36240" y="7947"/>
                    <a:pt x="55427" y="0"/>
                    <a:pt x="75433" y="0"/>
                  </a:cubicBezTo>
                  <a:close/>
                </a:path>
              </a:pathLst>
            </a:custGeom>
            <a:solidFill>
              <a:srgbClr val="44309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650034" cy="2352984"/>
            </a:xfrm>
            <a:prstGeom prst="rect">
              <a:avLst/>
            </a:prstGeom>
          </p:spPr>
          <p:txBody>
            <a:bodyPr anchor="ctr" rtlCol="false" tIns="30648" lIns="30648" bIns="30648" rIns="3064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484463">
            <a:off x="5537347" y="6351487"/>
            <a:ext cx="2586176" cy="3604426"/>
          </a:xfrm>
          <a:custGeom>
            <a:avLst/>
            <a:gdLst/>
            <a:ahLst/>
            <a:cxnLst/>
            <a:rect r="r" b="b" t="t" l="l"/>
            <a:pathLst>
              <a:path h="3604426" w="2586176">
                <a:moveTo>
                  <a:pt x="0" y="0"/>
                </a:moveTo>
                <a:lnTo>
                  <a:pt x="2586175" y="0"/>
                </a:lnTo>
                <a:lnTo>
                  <a:pt x="2586175" y="3604426"/>
                </a:lnTo>
                <a:lnTo>
                  <a:pt x="0" y="36044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6500084" y="-3132181"/>
            <a:ext cx="2059005" cy="4032733"/>
            <a:chOff x="0" y="0"/>
            <a:chExt cx="1067824" cy="20914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67824" cy="2091422"/>
            </a:xfrm>
            <a:custGeom>
              <a:avLst/>
              <a:gdLst/>
              <a:ahLst/>
              <a:cxnLst/>
              <a:rect r="r" b="b" t="t" l="l"/>
              <a:pathLst>
                <a:path h="2091422" w="1067824">
                  <a:moveTo>
                    <a:pt x="116561" y="0"/>
                  </a:moveTo>
                  <a:lnTo>
                    <a:pt x="951263" y="0"/>
                  </a:lnTo>
                  <a:cubicBezTo>
                    <a:pt x="982177" y="0"/>
                    <a:pt x="1011825" y="12280"/>
                    <a:pt x="1033684" y="34140"/>
                  </a:cubicBezTo>
                  <a:cubicBezTo>
                    <a:pt x="1055544" y="55999"/>
                    <a:pt x="1067824" y="85647"/>
                    <a:pt x="1067824" y="116561"/>
                  </a:cubicBezTo>
                  <a:lnTo>
                    <a:pt x="1067824" y="1974861"/>
                  </a:lnTo>
                  <a:cubicBezTo>
                    <a:pt x="1067824" y="2005775"/>
                    <a:pt x="1055544" y="2035423"/>
                    <a:pt x="1033684" y="2057282"/>
                  </a:cubicBezTo>
                  <a:cubicBezTo>
                    <a:pt x="1011825" y="2079142"/>
                    <a:pt x="982177" y="2091422"/>
                    <a:pt x="951263" y="2091422"/>
                  </a:cubicBezTo>
                  <a:lnTo>
                    <a:pt x="116561" y="2091422"/>
                  </a:lnTo>
                  <a:cubicBezTo>
                    <a:pt x="85647" y="2091422"/>
                    <a:pt x="55999" y="2079142"/>
                    <a:pt x="34140" y="2057282"/>
                  </a:cubicBezTo>
                  <a:cubicBezTo>
                    <a:pt x="12280" y="2035423"/>
                    <a:pt x="0" y="2005775"/>
                    <a:pt x="0" y="1974861"/>
                  </a:cubicBezTo>
                  <a:lnTo>
                    <a:pt x="0" y="116561"/>
                  </a:lnTo>
                  <a:cubicBezTo>
                    <a:pt x="0" y="85647"/>
                    <a:pt x="12280" y="55999"/>
                    <a:pt x="34140" y="34140"/>
                  </a:cubicBezTo>
                  <a:cubicBezTo>
                    <a:pt x="55999" y="12280"/>
                    <a:pt x="85647" y="0"/>
                    <a:pt x="116561" y="0"/>
                  </a:cubicBezTo>
                  <a:close/>
                </a:path>
              </a:pathLst>
            </a:custGeom>
            <a:solidFill>
              <a:srgbClr val="D0CCD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067824" cy="2129522"/>
            </a:xfrm>
            <a:prstGeom prst="rect">
              <a:avLst/>
            </a:prstGeom>
          </p:spPr>
          <p:txBody>
            <a:bodyPr anchor="ctr" rtlCol="false" tIns="30648" lIns="30648" bIns="30648" rIns="3064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6768952" y="-715850"/>
            <a:ext cx="1576327" cy="1414753"/>
          </a:xfrm>
          <a:custGeom>
            <a:avLst/>
            <a:gdLst/>
            <a:ahLst/>
            <a:cxnLst/>
            <a:rect r="r" b="b" t="t" l="l"/>
            <a:pathLst>
              <a:path h="1414753" w="1576327">
                <a:moveTo>
                  <a:pt x="0" y="0"/>
                </a:moveTo>
                <a:lnTo>
                  <a:pt x="1576326" y="0"/>
                </a:lnTo>
                <a:lnTo>
                  <a:pt x="1576326" y="1414753"/>
                </a:lnTo>
                <a:lnTo>
                  <a:pt x="0" y="14147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389279" y="3232190"/>
            <a:ext cx="7321584" cy="2598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15"/>
              </a:lnSpc>
            </a:pPr>
            <a:r>
              <a:rPr lang="en-US" sz="9542">
                <a:solidFill>
                  <a:srgbClr val="000000"/>
                </a:solidFill>
                <a:latin typeface="Yearbook Solid"/>
                <a:ea typeface="Yearbook Solid"/>
                <a:cs typeface="Yearbook Solid"/>
                <a:sym typeface="Yearbook Solid"/>
              </a:rPr>
              <a:t>epl analysis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527942" y="7903904"/>
            <a:ext cx="4610821" cy="794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1"/>
              </a:lnSpc>
            </a:pPr>
            <a:r>
              <a:rPr lang="en-US" sz="5067">
                <a:solidFill>
                  <a:srgbClr val="000000"/>
                </a:solidFill>
                <a:latin typeface="Princetown"/>
                <a:ea typeface="Princetown"/>
                <a:cs typeface="Princetown"/>
                <a:sym typeface="Princetown"/>
              </a:rPr>
              <a:t>PRESENTED BY: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527942" y="8874513"/>
            <a:ext cx="4627811" cy="124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1"/>
              </a:lnSpc>
            </a:pPr>
            <a:r>
              <a:rPr lang="en-US" sz="3067">
                <a:solidFill>
                  <a:srgbClr val="000000"/>
                </a:solidFill>
                <a:latin typeface="Yearbook Solid"/>
                <a:ea typeface="Yearbook Solid"/>
                <a:cs typeface="Yearbook Solid"/>
                <a:sym typeface="Yearbook Solid"/>
              </a:rPr>
              <a:t>ANGEL ASBEURY-FILIPINI</a:t>
            </a:r>
          </a:p>
          <a:p>
            <a:pPr algn="ctr">
              <a:lnSpc>
                <a:spcPts val="3251"/>
              </a:lnSpc>
            </a:pPr>
            <a:r>
              <a:rPr lang="en-US" sz="3067">
                <a:solidFill>
                  <a:srgbClr val="000000"/>
                </a:solidFill>
                <a:latin typeface="Yearbook Solid"/>
                <a:ea typeface="Yearbook Solid"/>
                <a:cs typeface="Yearbook Solid"/>
                <a:sym typeface="Yearbook Solid"/>
              </a:rPr>
              <a:t>ALICIA RAMOS PEREZ</a:t>
            </a:r>
          </a:p>
          <a:p>
            <a:pPr algn="ctr">
              <a:lnSpc>
                <a:spcPts val="3251"/>
              </a:lnSpc>
            </a:pPr>
            <a:r>
              <a:rPr lang="en-US" sz="3067">
                <a:solidFill>
                  <a:srgbClr val="000000"/>
                </a:solidFill>
                <a:latin typeface="Yearbook Solid"/>
                <a:ea typeface="Yearbook Solid"/>
                <a:cs typeface="Yearbook Solid"/>
                <a:sym typeface="Yearbook Solid"/>
              </a:rPr>
              <a:t>AURISABEL FEREIRA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40261" y="1795449"/>
            <a:ext cx="6407478" cy="6696103"/>
          </a:xfrm>
          <a:custGeom>
            <a:avLst/>
            <a:gdLst/>
            <a:ahLst/>
            <a:cxnLst/>
            <a:rect r="r" b="b" t="t" l="l"/>
            <a:pathLst>
              <a:path h="6696103" w="6407478">
                <a:moveTo>
                  <a:pt x="0" y="0"/>
                </a:moveTo>
                <a:lnTo>
                  <a:pt x="6407478" y="0"/>
                </a:lnTo>
                <a:lnTo>
                  <a:pt x="6407478" y="6696102"/>
                </a:lnTo>
                <a:lnTo>
                  <a:pt x="0" y="669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48211"/>
            <a:ext cx="16230600" cy="9190577"/>
          </a:xfrm>
          <a:custGeom>
            <a:avLst/>
            <a:gdLst/>
            <a:ahLst/>
            <a:cxnLst/>
            <a:rect r="r" b="b" t="t" l="l"/>
            <a:pathLst>
              <a:path h="9190577" w="16230600">
                <a:moveTo>
                  <a:pt x="0" y="0"/>
                </a:moveTo>
                <a:lnTo>
                  <a:pt x="16230600" y="0"/>
                </a:lnTo>
                <a:lnTo>
                  <a:pt x="16230600" y="9190578"/>
                </a:lnTo>
                <a:lnTo>
                  <a:pt x="0" y="9190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349" y="-7937393"/>
            <a:ext cx="10830275" cy="10830275"/>
          </a:xfrm>
          <a:custGeom>
            <a:avLst/>
            <a:gdLst/>
            <a:ahLst/>
            <a:cxnLst/>
            <a:rect r="r" b="b" t="t" l="l"/>
            <a:pathLst>
              <a:path h="10830275" w="10830275">
                <a:moveTo>
                  <a:pt x="0" y="0"/>
                </a:moveTo>
                <a:lnTo>
                  <a:pt x="10830276" y="0"/>
                </a:lnTo>
                <a:lnTo>
                  <a:pt x="10830276" y="10830275"/>
                </a:lnTo>
                <a:lnTo>
                  <a:pt x="0" y="10830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97865" y="0"/>
            <a:ext cx="12692271" cy="10151276"/>
          </a:xfrm>
          <a:custGeom>
            <a:avLst/>
            <a:gdLst/>
            <a:ahLst/>
            <a:cxnLst/>
            <a:rect r="r" b="b" t="t" l="l"/>
            <a:pathLst>
              <a:path h="10151276" w="12692271">
                <a:moveTo>
                  <a:pt x="0" y="0"/>
                </a:moveTo>
                <a:lnTo>
                  <a:pt x="12692270" y="0"/>
                </a:lnTo>
                <a:lnTo>
                  <a:pt x="12692270" y="10151276"/>
                </a:lnTo>
                <a:lnTo>
                  <a:pt x="0" y="10151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480225" y="-8302241"/>
            <a:ext cx="3327549" cy="19062697"/>
            <a:chOff x="0" y="0"/>
            <a:chExt cx="876392" cy="50206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6392" cy="5020628"/>
            </a:xfrm>
            <a:custGeom>
              <a:avLst/>
              <a:gdLst/>
              <a:ahLst/>
              <a:cxnLst/>
              <a:rect r="r" b="b" t="t" l="l"/>
              <a:pathLst>
                <a:path h="5020628" w="876392">
                  <a:moveTo>
                    <a:pt x="0" y="0"/>
                  </a:moveTo>
                  <a:lnTo>
                    <a:pt x="876392" y="0"/>
                  </a:lnTo>
                  <a:lnTo>
                    <a:pt x="876392" y="5020628"/>
                  </a:lnTo>
                  <a:lnTo>
                    <a:pt x="0" y="502062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76392" cy="5058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980209" y="3441871"/>
            <a:ext cx="6317850" cy="8068899"/>
            <a:chOff x="0" y="0"/>
            <a:chExt cx="2184921" cy="27904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4921" cy="2790491"/>
            </a:xfrm>
            <a:custGeom>
              <a:avLst/>
              <a:gdLst/>
              <a:ahLst/>
              <a:cxnLst/>
              <a:rect r="r" b="b" t="t" l="l"/>
              <a:pathLst>
                <a:path h="2790491" w="2184921">
                  <a:moveTo>
                    <a:pt x="51467" y="0"/>
                  </a:moveTo>
                  <a:lnTo>
                    <a:pt x="2133454" y="0"/>
                  </a:lnTo>
                  <a:cubicBezTo>
                    <a:pt x="2147104" y="0"/>
                    <a:pt x="2160195" y="5422"/>
                    <a:pt x="2169847" y="15074"/>
                  </a:cubicBezTo>
                  <a:cubicBezTo>
                    <a:pt x="2179499" y="24726"/>
                    <a:pt x="2184921" y="37817"/>
                    <a:pt x="2184921" y="51467"/>
                  </a:cubicBezTo>
                  <a:lnTo>
                    <a:pt x="2184921" y="2739024"/>
                  </a:lnTo>
                  <a:cubicBezTo>
                    <a:pt x="2184921" y="2767449"/>
                    <a:pt x="2161878" y="2790491"/>
                    <a:pt x="2133454" y="2790491"/>
                  </a:cubicBezTo>
                  <a:lnTo>
                    <a:pt x="51467" y="2790491"/>
                  </a:lnTo>
                  <a:cubicBezTo>
                    <a:pt x="23043" y="2790491"/>
                    <a:pt x="0" y="2767449"/>
                    <a:pt x="0" y="2739024"/>
                  </a:cubicBezTo>
                  <a:lnTo>
                    <a:pt x="0" y="51467"/>
                  </a:lnTo>
                  <a:cubicBezTo>
                    <a:pt x="0" y="23043"/>
                    <a:pt x="23043" y="0"/>
                    <a:pt x="51467" y="0"/>
                  </a:cubicBezTo>
                  <a:close/>
                </a:path>
              </a:pathLst>
            </a:custGeom>
            <a:solidFill>
              <a:srgbClr val="DD9C4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84921" cy="2828591"/>
            </a:xfrm>
            <a:prstGeom prst="rect">
              <a:avLst/>
            </a:prstGeom>
          </p:spPr>
          <p:txBody>
            <a:bodyPr anchor="ctr" rtlCol="false" tIns="22961" lIns="22961" bIns="22961" rIns="22961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197655" y="3871967"/>
            <a:ext cx="5882959" cy="7817886"/>
          </a:xfrm>
          <a:custGeom>
            <a:avLst/>
            <a:gdLst/>
            <a:ahLst/>
            <a:cxnLst/>
            <a:rect r="r" b="b" t="t" l="l"/>
            <a:pathLst>
              <a:path h="7817886" w="5882959">
                <a:moveTo>
                  <a:pt x="0" y="0"/>
                </a:moveTo>
                <a:lnTo>
                  <a:pt x="5882959" y="0"/>
                </a:lnTo>
                <a:lnTo>
                  <a:pt x="5882959" y="7817886"/>
                </a:lnTo>
                <a:lnTo>
                  <a:pt x="0" y="7817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87349" y="-7937393"/>
            <a:ext cx="10830275" cy="10830275"/>
          </a:xfrm>
          <a:custGeom>
            <a:avLst/>
            <a:gdLst/>
            <a:ahLst/>
            <a:cxnLst/>
            <a:rect r="r" b="b" t="t" l="l"/>
            <a:pathLst>
              <a:path h="10830275" w="10830275">
                <a:moveTo>
                  <a:pt x="0" y="0"/>
                </a:moveTo>
                <a:lnTo>
                  <a:pt x="10830276" y="0"/>
                </a:lnTo>
                <a:lnTo>
                  <a:pt x="10830276" y="10830275"/>
                </a:lnTo>
                <a:lnTo>
                  <a:pt x="0" y="10830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82162" y="-7937393"/>
            <a:ext cx="10830275" cy="10830275"/>
          </a:xfrm>
          <a:custGeom>
            <a:avLst/>
            <a:gdLst/>
            <a:ahLst/>
            <a:cxnLst/>
            <a:rect r="r" b="b" t="t" l="l"/>
            <a:pathLst>
              <a:path h="10830275" w="10830275">
                <a:moveTo>
                  <a:pt x="0" y="0"/>
                </a:moveTo>
                <a:lnTo>
                  <a:pt x="10830275" y="0"/>
                </a:lnTo>
                <a:lnTo>
                  <a:pt x="10830275" y="10830275"/>
                </a:lnTo>
                <a:lnTo>
                  <a:pt x="0" y="10830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61320" y="993723"/>
            <a:ext cx="16365361" cy="1474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10636">
                <a:solidFill>
                  <a:srgbClr val="FFFFFF"/>
                </a:solidFill>
                <a:latin typeface="Yearbook Solid"/>
                <a:ea typeface="Yearbook Solid"/>
                <a:cs typeface="Yearbook Solid"/>
                <a:sym typeface="Yearbook Solid"/>
              </a:rPr>
              <a:t>age: RELEVANCE?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0437" y="4248121"/>
            <a:ext cx="10042490" cy="5010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6493" indent="-283246" lvl="1">
              <a:lnSpc>
                <a:spcPts val="3673"/>
              </a:lnSpc>
              <a:buFont typeface="Arial"/>
              <a:buChar char="•"/>
            </a:pPr>
            <a:r>
              <a:rPr lang="en-US" sz="2623">
                <a:solidFill>
                  <a:srgbClr val="2B2125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Our analysis examined three key relationships for the top 7 Premier League teams: passes completed percentage versus team age, wins versus possession percentage, and the combined impact of possession, wins, and squad age. </a:t>
            </a:r>
          </a:p>
          <a:p>
            <a:pPr algn="l">
              <a:lnSpc>
                <a:spcPts val="3673"/>
              </a:lnSpc>
            </a:pPr>
          </a:p>
          <a:p>
            <a:pPr algn="l" marL="566493" indent="-283246" lvl="1">
              <a:lnSpc>
                <a:spcPts val="3673"/>
              </a:lnSpc>
              <a:buFont typeface="Arial"/>
              <a:buChar char="•"/>
            </a:pPr>
            <a:r>
              <a:rPr lang="en-US" sz="2623">
                <a:solidFill>
                  <a:srgbClr val="2B2125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No significant trends were observed between team age and passes completed percentage or between squad age and performance. </a:t>
            </a:r>
          </a:p>
          <a:p>
            <a:pPr algn="l">
              <a:lnSpc>
                <a:spcPts val="3673"/>
              </a:lnSpc>
            </a:pPr>
          </a:p>
          <a:p>
            <a:pPr algn="l" marL="566493" indent="-283246" lvl="1">
              <a:lnSpc>
                <a:spcPts val="3673"/>
              </a:lnSpc>
              <a:buFont typeface="Arial"/>
              <a:buChar char="•"/>
            </a:pPr>
            <a:r>
              <a:rPr lang="en-US" sz="2623">
                <a:solidFill>
                  <a:srgbClr val="2B2125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Additionally, possession percentage was not a statistically significant predictor of success among the top teams.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480225" y="-8302241"/>
            <a:ext cx="3327549" cy="19062697"/>
            <a:chOff x="0" y="0"/>
            <a:chExt cx="876392" cy="50206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6392" cy="5020628"/>
            </a:xfrm>
            <a:custGeom>
              <a:avLst/>
              <a:gdLst/>
              <a:ahLst/>
              <a:cxnLst/>
              <a:rect r="r" b="b" t="t" l="l"/>
              <a:pathLst>
                <a:path h="5020628" w="876392">
                  <a:moveTo>
                    <a:pt x="0" y="0"/>
                  </a:moveTo>
                  <a:lnTo>
                    <a:pt x="876392" y="0"/>
                  </a:lnTo>
                  <a:lnTo>
                    <a:pt x="876392" y="5020628"/>
                  </a:lnTo>
                  <a:lnTo>
                    <a:pt x="0" y="502062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76392" cy="5058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980209" y="3441871"/>
            <a:ext cx="6317850" cy="8068899"/>
            <a:chOff x="0" y="0"/>
            <a:chExt cx="2184921" cy="27904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4921" cy="2790491"/>
            </a:xfrm>
            <a:custGeom>
              <a:avLst/>
              <a:gdLst/>
              <a:ahLst/>
              <a:cxnLst/>
              <a:rect r="r" b="b" t="t" l="l"/>
              <a:pathLst>
                <a:path h="2790491" w="2184921">
                  <a:moveTo>
                    <a:pt x="51467" y="0"/>
                  </a:moveTo>
                  <a:lnTo>
                    <a:pt x="2133454" y="0"/>
                  </a:lnTo>
                  <a:cubicBezTo>
                    <a:pt x="2147104" y="0"/>
                    <a:pt x="2160195" y="5422"/>
                    <a:pt x="2169847" y="15074"/>
                  </a:cubicBezTo>
                  <a:cubicBezTo>
                    <a:pt x="2179499" y="24726"/>
                    <a:pt x="2184921" y="37817"/>
                    <a:pt x="2184921" y="51467"/>
                  </a:cubicBezTo>
                  <a:lnTo>
                    <a:pt x="2184921" y="2739024"/>
                  </a:lnTo>
                  <a:cubicBezTo>
                    <a:pt x="2184921" y="2767449"/>
                    <a:pt x="2161878" y="2790491"/>
                    <a:pt x="2133454" y="2790491"/>
                  </a:cubicBezTo>
                  <a:lnTo>
                    <a:pt x="51467" y="2790491"/>
                  </a:lnTo>
                  <a:cubicBezTo>
                    <a:pt x="23043" y="2790491"/>
                    <a:pt x="0" y="2767449"/>
                    <a:pt x="0" y="2739024"/>
                  </a:cubicBezTo>
                  <a:lnTo>
                    <a:pt x="0" y="51467"/>
                  </a:lnTo>
                  <a:cubicBezTo>
                    <a:pt x="0" y="23043"/>
                    <a:pt x="23043" y="0"/>
                    <a:pt x="51467" y="0"/>
                  </a:cubicBezTo>
                  <a:close/>
                </a:path>
              </a:pathLst>
            </a:custGeom>
            <a:solidFill>
              <a:srgbClr val="F5CAB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84921" cy="2828591"/>
            </a:xfrm>
            <a:prstGeom prst="rect">
              <a:avLst/>
            </a:prstGeom>
          </p:spPr>
          <p:txBody>
            <a:bodyPr anchor="ctr" rtlCol="false" tIns="22961" lIns="22961" bIns="22961" rIns="22961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387349" y="-7937393"/>
            <a:ext cx="10830275" cy="10830275"/>
          </a:xfrm>
          <a:custGeom>
            <a:avLst/>
            <a:gdLst/>
            <a:ahLst/>
            <a:cxnLst/>
            <a:rect r="r" b="b" t="t" l="l"/>
            <a:pathLst>
              <a:path h="10830275" w="10830275">
                <a:moveTo>
                  <a:pt x="0" y="0"/>
                </a:moveTo>
                <a:lnTo>
                  <a:pt x="10830276" y="0"/>
                </a:lnTo>
                <a:lnTo>
                  <a:pt x="10830276" y="10830275"/>
                </a:lnTo>
                <a:lnTo>
                  <a:pt x="0" y="10830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82162" y="-7937393"/>
            <a:ext cx="10830275" cy="10830275"/>
          </a:xfrm>
          <a:custGeom>
            <a:avLst/>
            <a:gdLst/>
            <a:ahLst/>
            <a:cxnLst/>
            <a:rect r="r" b="b" t="t" l="l"/>
            <a:pathLst>
              <a:path h="10830275" w="10830275">
                <a:moveTo>
                  <a:pt x="0" y="0"/>
                </a:moveTo>
                <a:lnTo>
                  <a:pt x="10830275" y="0"/>
                </a:lnTo>
                <a:lnTo>
                  <a:pt x="10830275" y="10830275"/>
                </a:lnTo>
                <a:lnTo>
                  <a:pt x="0" y="10830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42920" y="3949109"/>
            <a:ext cx="4073845" cy="7561661"/>
          </a:xfrm>
          <a:custGeom>
            <a:avLst/>
            <a:gdLst/>
            <a:ahLst/>
            <a:cxnLst/>
            <a:rect r="r" b="b" t="t" l="l"/>
            <a:pathLst>
              <a:path h="7561661" w="4073845">
                <a:moveTo>
                  <a:pt x="0" y="0"/>
                </a:moveTo>
                <a:lnTo>
                  <a:pt x="4073845" y="0"/>
                </a:lnTo>
                <a:lnTo>
                  <a:pt x="4073845" y="7561661"/>
                </a:lnTo>
                <a:lnTo>
                  <a:pt x="0" y="7561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61320" y="965148"/>
            <a:ext cx="16365361" cy="1169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43"/>
              </a:lnSpc>
            </a:pPr>
            <a:r>
              <a:rPr lang="en-US" sz="8437">
                <a:solidFill>
                  <a:srgbClr val="FFFFFF"/>
                </a:solidFill>
                <a:latin typeface="Yearbook Solid"/>
                <a:ea typeface="Yearbook Solid"/>
                <a:cs typeface="Yearbook Solid"/>
                <a:sym typeface="Yearbook Solid"/>
              </a:rPr>
              <a:t> findings &amp; recommendations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1320" y="3686494"/>
            <a:ext cx="9081891" cy="5802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5"/>
              </a:lnSpc>
            </a:pPr>
            <a:r>
              <a:rPr lang="en-US" sz="2553">
                <a:solidFill>
                  <a:srgbClr val="2B2125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Our analysis recommends adopting a Dynamic Progressive Possession playing style, emphasizing possession, high tempo, and proactive play, using formations like 4-3-3 or 4-2-3-1. </a:t>
            </a:r>
          </a:p>
          <a:p>
            <a:pPr algn="l">
              <a:lnSpc>
                <a:spcPts val="3575"/>
              </a:lnSpc>
            </a:pPr>
          </a:p>
          <a:p>
            <a:pPr algn="l">
              <a:lnSpc>
                <a:spcPts val="3575"/>
              </a:lnSpc>
            </a:pPr>
            <a:r>
              <a:rPr lang="en-US" sz="2553">
                <a:solidFill>
                  <a:srgbClr val="2B2125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The strategy includes:</a:t>
            </a:r>
          </a:p>
          <a:p>
            <a:pPr algn="l" marL="551355" indent="-275677" lvl="1">
              <a:lnSpc>
                <a:spcPts val="3575"/>
              </a:lnSpc>
              <a:buFont typeface="Arial"/>
              <a:buChar char="•"/>
            </a:pPr>
            <a:r>
              <a:rPr lang="en-US" sz="2553">
                <a:solidFill>
                  <a:srgbClr val="2B2125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</a:t>
            </a:r>
            <a:r>
              <a:rPr lang="en-US" sz="2553">
                <a:solidFill>
                  <a:srgbClr val="2B2125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couting younger players </a:t>
            </a:r>
          </a:p>
          <a:p>
            <a:pPr algn="l" marL="551355" indent="-275677" lvl="1">
              <a:lnSpc>
                <a:spcPts val="3575"/>
              </a:lnSpc>
              <a:buFont typeface="Arial"/>
              <a:buChar char="•"/>
            </a:pPr>
            <a:r>
              <a:rPr lang="en-US" sz="2553">
                <a:solidFill>
                  <a:srgbClr val="2B2125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Prioritizing experienced defenders for high possession </a:t>
            </a:r>
          </a:p>
          <a:p>
            <a:pPr algn="l" marL="551355" indent="-275677" lvl="1">
              <a:lnSpc>
                <a:spcPts val="3575"/>
              </a:lnSpc>
              <a:buFont typeface="Arial"/>
              <a:buChar char="•"/>
            </a:pPr>
            <a:r>
              <a:rPr lang="en-US" sz="2553">
                <a:solidFill>
                  <a:srgbClr val="2B2125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Increasing progressive passes </a:t>
            </a:r>
          </a:p>
          <a:p>
            <a:pPr algn="l" marL="551355" indent="-275677" lvl="1">
              <a:lnSpc>
                <a:spcPts val="3575"/>
              </a:lnSpc>
              <a:buFont typeface="Arial"/>
              <a:buChar char="•"/>
            </a:pPr>
            <a:r>
              <a:rPr lang="en-US" sz="2553">
                <a:solidFill>
                  <a:srgbClr val="2B2125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Aiming for a goal difference of at least 19 to enhance scoring opportunities and defensive stability. </a:t>
            </a:r>
          </a:p>
          <a:p>
            <a:pPr algn="l">
              <a:lnSpc>
                <a:spcPts val="3575"/>
              </a:lnSpc>
            </a:pPr>
          </a:p>
          <a:p>
            <a:pPr algn="l">
              <a:lnSpc>
                <a:spcPts val="3575"/>
              </a:lnSpc>
            </a:pPr>
            <a:r>
              <a:rPr lang="en-US" sz="2553">
                <a:solidFill>
                  <a:srgbClr val="2B2125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These tactics aim to improve the team's chances of finishing in the top 7 and qualifying for European competitions.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480225" y="-8302241"/>
            <a:ext cx="3327549" cy="19062697"/>
            <a:chOff x="0" y="0"/>
            <a:chExt cx="876392" cy="50206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6392" cy="5020628"/>
            </a:xfrm>
            <a:custGeom>
              <a:avLst/>
              <a:gdLst/>
              <a:ahLst/>
              <a:cxnLst/>
              <a:rect r="r" b="b" t="t" l="l"/>
              <a:pathLst>
                <a:path h="5020628" w="876392">
                  <a:moveTo>
                    <a:pt x="0" y="0"/>
                  </a:moveTo>
                  <a:lnTo>
                    <a:pt x="876392" y="0"/>
                  </a:lnTo>
                  <a:lnTo>
                    <a:pt x="876392" y="5020628"/>
                  </a:lnTo>
                  <a:lnTo>
                    <a:pt x="0" y="502062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76392" cy="5058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87349" y="-7937393"/>
            <a:ext cx="10830275" cy="10830275"/>
          </a:xfrm>
          <a:custGeom>
            <a:avLst/>
            <a:gdLst/>
            <a:ahLst/>
            <a:cxnLst/>
            <a:rect r="r" b="b" t="t" l="l"/>
            <a:pathLst>
              <a:path h="10830275" w="10830275">
                <a:moveTo>
                  <a:pt x="0" y="0"/>
                </a:moveTo>
                <a:lnTo>
                  <a:pt x="10830276" y="0"/>
                </a:lnTo>
                <a:lnTo>
                  <a:pt x="10830276" y="10830275"/>
                </a:lnTo>
                <a:lnTo>
                  <a:pt x="0" y="10830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2162" y="-7937393"/>
            <a:ext cx="10830275" cy="10830275"/>
          </a:xfrm>
          <a:custGeom>
            <a:avLst/>
            <a:gdLst/>
            <a:ahLst/>
            <a:cxnLst/>
            <a:rect r="r" b="b" t="t" l="l"/>
            <a:pathLst>
              <a:path h="10830275" w="10830275">
                <a:moveTo>
                  <a:pt x="0" y="0"/>
                </a:moveTo>
                <a:lnTo>
                  <a:pt x="10830275" y="0"/>
                </a:lnTo>
                <a:lnTo>
                  <a:pt x="10830275" y="10830275"/>
                </a:lnTo>
                <a:lnTo>
                  <a:pt x="0" y="10830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06277" y="3433716"/>
            <a:ext cx="1230154" cy="2282441"/>
          </a:xfrm>
          <a:custGeom>
            <a:avLst/>
            <a:gdLst/>
            <a:ahLst/>
            <a:cxnLst/>
            <a:rect r="r" b="b" t="t" l="l"/>
            <a:pathLst>
              <a:path h="2282441" w="1230154">
                <a:moveTo>
                  <a:pt x="0" y="0"/>
                </a:moveTo>
                <a:lnTo>
                  <a:pt x="1230154" y="0"/>
                </a:lnTo>
                <a:lnTo>
                  <a:pt x="1230154" y="2282442"/>
                </a:lnTo>
                <a:lnTo>
                  <a:pt x="0" y="22824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219185"/>
            <a:ext cx="1872591" cy="2079142"/>
          </a:xfrm>
          <a:custGeom>
            <a:avLst/>
            <a:gdLst/>
            <a:ahLst/>
            <a:cxnLst/>
            <a:rect r="r" b="b" t="t" l="l"/>
            <a:pathLst>
              <a:path h="2079142" w="1872591">
                <a:moveTo>
                  <a:pt x="0" y="0"/>
                </a:moveTo>
                <a:lnTo>
                  <a:pt x="1872591" y="0"/>
                </a:lnTo>
                <a:lnTo>
                  <a:pt x="1872591" y="2079142"/>
                </a:lnTo>
                <a:lnTo>
                  <a:pt x="0" y="2079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51173">
            <a:off x="906333" y="7384449"/>
            <a:ext cx="2247900" cy="1961663"/>
          </a:xfrm>
          <a:custGeom>
            <a:avLst/>
            <a:gdLst/>
            <a:ahLst/>
            <a:cxnLst/>
            <a:rect r="r" b="b" t="t" l="l"/>
            <a:pathLst>
              <a:path h="1961663" w="2247900">
                <a:moveTo>
                  <a:pt x="0" y="0"/>
                </a:moveTo>
                <a:lnTo>
                  <a:pt x="2247900" y="0"/>
                </a:lnTo>
                <a:lnTo>
                  <a:pt x="2247900" y="1961663"/>
                </a:lnTo>
                <a:lnTo>
                  <a:pt x="0" y="19616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84463">
            <a:off x="5286247" y="4827393"/>
            <a:ext cx="1898594" cy="2646124"/>
          </a:xfrm>
          <a:custGeom>
            <a:avLst/>
            <a:gdLst/>
            <a:ahLst/>
            <a:cxnLst/>
            <a:rect r="r" b="b" t="t" l="l"/>
            <a:pathLst>
              <a:path h="2646124" w="1898594">
                <a:moveTo>
                  <a:pt x="0" y="0"/>
                </a:moveTo>
                <a:lnTo>
                  <a:pt x="1898594" y="0"/>
                </a:lnTo>
                <a:lnTo>
                  <a:pt x="1898594" y="2646124"/>
                </a:lnTo>
                <a:lnTo>
                  <a:pt x="0" y="26461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283094" y="3005297"/>
            <a:ext cx="2053674" cy="1843173"/>
          </a:xfrm>
          <a:custGeom>
            <a:avLst/>
            <a:gdLst/>
            <a:ahLst/>
            <a:cxnLst/>
            <a:rect r="r" b="b" t="t" l="l"/>
            <a:pathLst>
              <a:path h="1843173" w="2053674">
                <a:moveTo>
                  <a:pt x="0" y="0"/>
                </a:moveTo>
                <a:lnTo>
                  <a:pt x="2053674" y="0"/>
                </a:lnTo>
                <a:lnTo>
                  <a:pt x="2053674" y="1843172"/>
                </a:lnTo>
                <a:lnTo>
                  <a:pt x="0" y="18431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679784">
            <a:off x="14959422" y="7048533"/>
            <a:ext cx="2884765" cy="2633496"/>
          </a:xfrm>
          <a:custGeom>
            <a:avLst/>
            <a:gdLst/>
            <a:ahLst/>
            <a:cxnLst/>
            <a:rect r="r" b="b" t="t" l="l"/>
            <a:pathLst>
              <a:path h="2633496" w="2884765">
                <a:moveTo>
                  <a:pt x="0" y="0"/>
                </a:moveTo>
                <a:lnTo>
                  <a:pt x="2884765" y="0"/>
                </a:lnTo>
                <a:lnTo>
                  <a:pt x="2884765" y="2633495"/>
                </a:lnTo>
                <a:lnTo>
                  <a:pt x="0" y="26334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551219" y="7590950"/>
            <a:ext cx="1910929" cy="2121918"/>
          </a:xfrm>
          <a:custGeom>
            <a:avLst/>
            <a:gdLst/>
            <a:ahLst/>
            <a:cxnLst/>
            <a:rect r="r" b="b" t="t" l="l"/>
            <a:pathLst>
              <a:path h="2121918" w="1910929">
                <a:moveTo>
                  <a:pt x="0" y="0"/>
                </a:moveTo>
                <a:lnTo>
                  <a:pt x="1910929" y="0"/>
                </a:lnTo>
                <a:lnTo>
                  <a:pt x="1910929" y="2121918"/>
                </a:lnTo>
                <a:lnTo>
                  <a:pt x="0" y="21219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235544" y="7856075"/>
            <a:ext cx="1964521" cy="1908866"/>
          </a:xfrm>
          <a:custGeom>
            <a:avLst/>
            <a:gdLst/>
            <a:ahLst/>
            <a:cxnLst/>
            <a:rect r="r" b="b" t="t" l="l"/>
            <a:pathLst>
              <a:path h="1908866" w="1964521">
                <a:moveTo>
                  <a:pt x="0" y="0"/>
                </a:moveTo>
                <a:lnTo>
                  <a:pt x="1964521" y="0"/>
                </a:lnTo>
                <a:lnTo>
                  <a:pt x="1964521" y="1908866"/>
                </a:lnTo>
                <a:lnTo>
                  <a:pt x="0" y="19088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797300" y="3261165"/>
            <a:ext cx="1801124" cy="1759856"/>
          </a:xfrm>
          <a:custGeom>
            <a:avLst/>
            <a:gdLst/>
            <a:ahLst/>
            <a:cxnLst/>
            <a:rect r="r" b="b" t="t" l="l"/>
            <a:pathLst>
              <a:path h="1759856" w="1801124">
                <a:moveTo>
                  <a:pt x="0" y="0"/>
                </a:moveTo>
                <a:lnTo>
                  <a:pt x="1801124" y="0"/>
                </a:lnTo>
                <a:lnTo>
                  <a:pt x="1801124" y="1759856"/>
                </a:lnTo>
                <a:lnTo>
                  <a:pt x="0" y="17598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576191" y="4776681"/>
            <a:ext cx="2349277" cy="2386138"/>
          </a:xfrm>
          <a:custGeom>
            <a:avLst/>
            <a:gdLst/>
            <a:ahLst/>
            <a:cxnLst/>
            <a:rect r="r" b="b" t="t" l="l"/>
            <a:pathLst>
              <a:path h="2386138" w="2349277">
                <a:moveTo>
                  <a:pt x="0" y="0"/>
                </a:moveTo>
                <a:lnTo>
                  <a:pt x="2349277" y="0"/>
                </a:lnTo>
                <a:lnTo>
                  <a:pt x="2349277" y="2386138"/>
                </a:lnTo>
                <a:lnTo>
                  <a:pt x="0" y="23861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442927" y="3404683"/>
            <a:ext cx="2108292" cy="2190434"/>
          </a:xfrm>
          <a:custGeom>
            <a:avLst/>
            <a:gdLst/>
            <a:ahLst/>
            <a:cxnLst/>
            <a:rect r="r" b="b" t="t" l="l"/>
            <a:pathLst>
              <a:path h="2190434" w="2108292">
                <a:moveTo>
                  <a:pt x="0" y="0"/>
                </a:moveTo>
                <a:lnTo>
                  <a:pt x="2108292" y="0"/>
                </a:lnTo>
                <a:lnTo>
                  <a:pt x="2108292" y="2190434"/>
                </a:lnTo>
                <a:lnTo>
                  <a:pt x="0" y="21904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551219" y="3095720"/>
            <a:ext cx="2685753" cy="1611452"/>
          </a:xfrm>
          <a:custGeom>
            <a:avLst/>
            <a:gdLst/>
            <a:ahLst/>
            <a:cxnLst/>
            <a:rect r="r" b="b" t="t" l="l"/>
            <a:pathLst>
              <a:path h="1611452" w="2685753">
                <a:moveTo>
                  <a:pt x="0" y="0"/>
                </a:moveTo>
                <a:lnTo>
                  <a:pt x="2685753" y="0"/>
                </a:lnTo>
                <a:lnTo>
                  <a:pt x="2685753" y="1611452"/>
                </a:lnTo>
                <a:lnTo>
                  <a:pt x="0" y="161145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105700" y="3965833"/>
            <a:ext cx="2452073" cy="3258568"/>
          </a:xfrm>
          <a:custGeom>
            <a:avLst/>
            <a:gdLst/>
            <a:ahLst/>
            <a:cxnLst/>
            <a:rect r="r" b="b" t="t" l="l"/>
            <a:pathLst>
              <a:path h="3258568" w="2452073">
                <a:moveTo>
                  <a:pt x="0" y="0"/>
                </a:moveTo>
                <a:lnTo>
                  <a:pt x="2452073" y="0"/>
                </a:lnTo>
                <a:lnTo>
                  <a:pt x="2452073" y="3258568"/>
                </a:lnTo>
                <a:lnTo>
                  <a:pt x="0" y="325856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336768" y="7340499"/>
            <a:ext cx="1989936" cy="1917801"/>
          </a:xfrm>
          <a:custGeom>
            <a:avLst/>
            <a:gdLst/>
            <a:ahLst/>
            <a:cxnLst/>
            <a:rect r="r" b="b" t="t" l="l"/>
            <a:pathLst>
              <a:path h="1917801" w="1989936">
                <a:moveTo>
                  <a:pt x="0" y="0"/>
                </a:moveTo>
                <a:lnTo>
                  <a:pt x="1989936" y="0"/>
                </a:lnTo>
                <a:lnTo>
                  <a:pt x="1989936" y="1917801"/>
                </a:lnTo>
                <a:lnTo>
                  <a:pt x="0" y="191780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538104" y="7439908"/>
            <a:ext cx="2099061" cy="2180842"/>
          </a:xfrm>
          <a:custGeom>
            <a:avLst/>
            <a:gdLst/>
            <a:ahLst/>
            <a:cxnLst/>
            <a:rect r="r" b="b" t="t" l="l"/>
            <a:pathLst>
              <a:path h="2180842" w="2099061">
                <a:moveTo>
                  <a:pt x="0" y="0"/>
                </a:moveTo>
                <a:lnTo>
                  <a:pt x="2099061" y="0"/>
                </a:lnTo>
                <a:lnTo>
                  <a:pt x="2099061" y="2180842"/>
                </a:lnTo>
                <a:lnTo>
                  <a:pt x="0" y="218084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336927" y="5327340"/>
            <a:ext cx="2027954" cy="2115206"/>
          </a:xfrm>
          <a:custGeom>
            <a:avLst/>
            <a:gdLst/>
            <a:ahLst/>
            <a:cxnLst/>
            <a:rect r="r" b="b" t="t" l="l"/>
            <a:pathLst>
              <a:path h="2115206" w="2027954">
                <a:moveTo>
                  <a:pt x="0" y="0"/>
                </a:moveTo>
                <a:lnTo>
                  <a:pt x="2027954" y="0"/>
                </a:lnTo>
                <a:lnTo>
                  <a:pt x="2027954" y="2115207"/>
                </a:lnTo>
                <a:lnTo>
                  <a:pt x="0" y="21152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641669" y="5960264"/>
            <a:ext cx="2191571" cy="2405016"/>
          </a:xfrm>
          <a:custGeom>
            <a:avLst/>
            <a:gdLst/>
            <a:ahLst/>
            <a:cxnLst/>
            <a:rect r="r" b="b" t="t" l="l"/>
            <a:pathLst>
              <a:path h="2405016" w="2191571">
                <a:moveTo>
                  <a:pt x="0" y="0"/>
                </a:moveTo>
                <a:lnTo>
                  <a:pt x="2191572" y="0"/>
                </a:lnTo>
                <a:lnTo>
                  <a:pt x="2191572" y="2405016"/>
                </a:lnTo>
                <a:lnTo>
                  <a:pt x="0" y="240501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61320" y="993723"/>
            <a:ext cx="16365361" cy="1474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10636">
                <a:solidFill>
                  <a:srgbClr val="FFFFFF"/>
                </a:solidFill>
                <a:latin typeface="Yearbook Solid"/>
                <a:ea typeface="Yearbook Solid"/>
                <a:cs typeface="Yearbook Solid"/>
                <a:sym typeface="Yearbook Soli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5407" y="-310471"/>
            <a:ext cx="10830275" cy="10830275"/>
          </a:xfrm>
          <a:custGeom>
            <a:avLst/>
            <a:gdLst/>
            <a:ahLst/>
            <a:cxnLst/>
            <a:rect r="r" b="b" t="t" l="l"/>
            <a:pathLst>
              <a:path h="10830275" w="10830275">
                <a:moveTo>
                  <a:pt x="0" y="0"/>
                </a:moveTo>
                <a:lnTo>
                  <a:pt x="10830275" y="0"/>
                </a:lnTo>
                <a:lnTo>
                  <a:pt x="10830275" y="10830275"/>
                </a:lnTo>
                <a:lnTo>
                  <a:pt x="0" y="108302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0390" y="-310471"/>
            <a:ext cx="10830275" cy="10830275"/>
          </a:xfrm>
          <a:custGeom>
            <a:avLst/>
            <a:gdLst/>
            <a:ahLst/>
            <a:cxnLst/>
            <a:rect r="r" b="b" t="t" l="l"/>
            <a:pathLst>
              <a:path h="10830275" w="10830275">
                <a:moveTo>
                  <a:pt x="0" y="0"/>
                </a:moveTo>
                <a:lnTo>
                  <a:pt x="10830275" y="0"/>
                </a:lnTo>
                <a:lnTo>
                  <a:pt x="10830275" y="10830275"/>
                </a:lnTo>
                <a:lnTo>
                  <a:pt x="0" y="108302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922586" y="171056"/>
            <a:ext cx="9990717" cy="9867222"/>
            <a:chOff x="0" y="0"/>
            <a:chExt cx="4533747" cy="44777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33747" cy="4477705"/>
            </a:xfrm>
            <a:custGeom>
              <a:avLst/>
              <a:gdLst/>
              <a:ahLst/>
              <a:cxnLst/>
              <a:rect r="r" b="b" t="t" l="l"/>
              <a:pathLst>
                <a:path h="4477705" w="4533747">
                  <a:moveTo>
                    <a:pt x="23247" y="0"/>
                  </a:moveTo>
                  <a:lnTo>
                    <a:pt x="4510499" y="0"/>
                  </a:lnTo>
                  <a:cubicBezTo>
                    <a:pt x="4523338" y="0"/>
                    <a:pt x="4533747" y="10408"/>
                    <a:pt x="4533747" y="23247"/>
                  </a:cubicBezTo>
                  <a:lnTo>
                    <a:pt x="4533747" y="4454458"/>
                  </a:lnTo>
                  <a:cubicBezTo>
                    <a:pt x="4533747" y="4467297"/>
                    <a:pt x="4523338" y="4477705"/>
                    <a:pt x="4510499" y="4477705"/>
                  </a:cubicBezTo>
                  <a:lnTo>
                    <a:pt x="23247" y="4477705"/>
                  </a:lnTo>
                  <a:cubicBezTo>
                    <a:pt x="10408" y="4477705"/>
                    <a:pt x="0" y="4467297"/>
                    <a:pt x="0" y="4454458"/>
                  </a:cubicBezTo>
                  <a:lnTo>
                    <a:pt x="0" y="23247"/>
                  </a:lnTo>
                  <a:cubicBezTo>
                    <a:pt x="0" y="10408"/>
                    <a:pt x="10408" y="0"/>
                    <a:pt x="23247" y="0"/>
                  </a:cubicBezTo>
                  <a:close/>
                </a:path>
              </a:pathLst>
            </a:custGeom>
            <a:solidFill>
              <a:srgbClr val="A8244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533747" cy="4515805"/>
            </a:xfrm>
            <a:prstGeom prst="rect">
              <a:avLst/>
            </a:prstGeom>
          </p:spPr>
          <p:txBody>
            <a:bodyPr anchor="ctr" rtlCol="false" tIns="29483" lIns="29483" bIns="29483" rIns="2948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679784">
            <a:off x="10059639" y="342194"/>
            <a:ext cx="10045256" cy="9170293"/>
          </a:xfrm>
          <a:custGeom>
            <a:avLst/>
            <a:gdLst/>
            <a:ahLst/>
            <a:cxnLst/>
            <a:rect r="r" b="b" t="t" l="l"/>
            <a:pathLst>
              <a:path h="9170293" w="10045256">
                <a:moveTo>
                  <a:pt x="0" y="0"/>
                </a:moveTo>
                <a:lnTo>
                  <a:pt x="10045257" y="0"/>
                </a:lnTo>
                <a:lnTo>
                  <a:pt x="10045257" y="9170293"/>
                </a:lnTo>
                <a:lnTo>
                  <a:pt x="0" y="9170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50125" y="779558"/>
            <a:ext cx="7759210" cy="2048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9"/>
              </a:lnSpc>
            </a:pPr>
            <a:r>
              <a:rPr lang="en-US" sz="7537">
                <a:solidFill>
                  <a:srgbClr val="000000"/>
                </a:solidFill>
                <a:latin typeface="Yearbook Solid"/>
                <a:ea typeface="Yearbook Solid"/>
                <a:cs typeface="Yearbook Solid"/>
                <a:sym typeface="Yearbook Solid"/>
              </a:rPr>
              <a:t>intro:</a:t>
            </a:r>
          </a:p>
          <a:p>
            <a:pPr algn="ctr">
              <a:lnSpc>
                <a:spcPts val="7989"/>
              </a:lnSpc>
            </a:pPr>
            <a:r>
              <a:rPr lang="en-US" sz="7537">
                <a:solidFill>
                  <a:srgbClr val="000000"/>
                </a:solidFill>
                <a:latin typeface="Yearbook Solid"/>
                <a:ea typeface="Yearbook Solid"/>
                <a:cs typeface="Yearbook Solid"/>
                <a:sym typeface="Yearbook Solid"/>
              </a:rPr>
              <a:t>the goal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97303" y="3791914"/>
            <a:ext cx="6990019" cy="1897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42"/>
              </a:lnSpc>
            </a:pPr>
            <a:r>
              <a:rPr lang="en-US" sz="2173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The goal of this project is to derive actionable insights that are meant to enhance EPL (English Premier League) performance as a data chief for this sports organization. We will be using our  PLSquadPassingStats 2022-2023 dataset and Tableau to illustrate our findings.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7408" y="3580568"/>
            <a:ext cx="1582585" cy="1524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22"/>
              </a:lnSpc>
            </a:pPr>
            <a:r>
              <a:rPr lang="en-US" sz="9644">
                <a:solidFill>
                  <a:srgbClr val="140F0D"/>
                </a:solidFill>
                <a:latin typeface="Princetown"/>
                <a:ea typeface="Princetown"/>
                <a:cs typeface="Princetown"/>
                <a:sym typeface="Princetown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97303" y="6148858"/>
            <a:ext cx="7159437" cy="1135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42"/>
              </a:lnSpc>
            </a:pPr>
            <a:r>
              <a:rPr lang="en-US" sz="2173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We aim to identify the optimal playing styles for the teams to secure a top 7 finish or 4 to qualify for the Championss League.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9918" y="5949797"/>
            <a:ext cx="1582585" cy="1524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22"/>
              </a:lnSpc>
            </a:pPr>
            <a:r>
              <a:rPr lang="en-US" sz="9644">
                <a:solidFill>
                  <a:srgbClr val="140F0D"/>
                </a:solidFill>
                <a:latin typeface="Princetown"/>
                <a:ea typeface="Princetown"/>
                <a:cs typeface="Princetown"/>
                <a:sym typeface="Princetown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9918" y="7734277"/>
            <a:ext cx="1582585" cy="1524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22"/>
              </a:lnSpc>
            </a:pPr>
            <a:r>
              <a:rPr lang="en-US" sz="9644">
                <a:solidFill>
                  <a:srgbClr val="140F0D"/>
                </a:solidFill>
                <a:latin typeface="Princetown"/>
                <a:ea typeface="Princetown"/>
                <a:cs typeface="Princetown"/>
                <a:sym typeface="Princetown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97303" y="7933337"/>
            <a:ext cx="7159437" cy="1135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42"/>
              </a:lnSpc>
            </a:pPr>
            <a:r>
              <a:rPr lang="en-US" sz="2173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By presenting these findings to stakeholders, we seek to develop a strategy for winning more games and achieving our targets for the next seasons to come.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31217" y="-141004"/>
            <a:ext cx="10759770" cy="10784131"/>
            <a:chOff x="0" y="0"/>
            <a:chExt cx="2833849" cy="28402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849" cy="2840265"/>
            </a:xfrm>
            <a:custGeom>
              <a:avLst/>
              <a:gdLst/>
              <a:ahLst/>
              <a:cxnLst/>
              <a:rect r="r" b="b" t="t" l="l"/>
              <a:pathLst>
                <a:path h="2840265" w="2833849">
                  <a:moveTo>
                    <a:pt x="0" y="0"/>
                  </a:moveTo>
                  <a:lnTo>
                    <a:pt x="2833849" y="0"/>
                  </a:lnTo>
                  <a:lnTo>
                    <a:pt x="2833849" y="2840265"/>
                  </a:lnTo>
                  <a:lnTo>
                    <a:pt x="0" y="2840265"/>
                  </a:lnTo>
                  <a:close/>
                </a:path>
              </a:pathLst>
            </a:custGeom>
            <a:solidFill>
              <a:srgbClr val="140F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3849" cy="2878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595964" y="-154741"/>
            <a:ext cx="10830275" cy="10830275"/>
          </a:xfrm>
          <a:custGeom>
            <a:avLst/>
            <a:gdLst/>
            <a:ahLst/>
            <a:cxnLst/>
            <a:rect r="r" b="b" t="t" l="l"/>
            <a:pathLst>
              <a:path h="10830275" w="10830275">
                <a:moveTo>
                  <a:pt x="0" y="0"/>
                </a:moveTo>
                <a:lnTo>
                  <a:pt x="10830276" y="0"/>
                </a:lnTo>
                <a:lnTo>
                  <a:pt x="10830276" y="10830275"/>
                </a:lnTo>
                <a:lnTo>
                  <a:pt x="0" y="10830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645985" y="3852736"/>
            <a:ext cx="2176683" cy="2815321"/>
            <a:chOff x="0" y="0"/>
            <a:chExt cx="1268338" cy="16404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68338" cy="1640468"/>
            </a:xfrm>
            <a:custGeom>
              <a:avLst/>
              <a:gdLst/>
              <a:ahLst/>
              <a:cxnLst/>
              <a:rect r="r" b="b" t="t" l="l"/>
              <a:pathLst>
                <a:path h="1640468" w="1268338">
                  <a:moveTo>
                    <a:pt x="149384" y="0"/>
                  </a:moveTo>
                  <a:lnTo>
                    <a:pt x="1118954" y="0"/>
                  </a:lnTo>
                  <a:cubicBezTo>
                    <a:pt x="1158573" y="0"/>
                    <a:pt x="1196570" y="15739"/>
                    <a:pt x="1224585" y="43753"/>
                  </a:cubicBezTo>
                  <a:cubicBezTo>
                    <a:pt x="1252599" y="71768"/>
                    <a:pt x="1268338" y="109765"/>
                    <a:pt x="1268338" y="149384"/>
                  </a:cubicBezTo>
                  <a:lnTo>
                    <a:pt x="1268338" y="1491084"/>
                  </a:lnTo>
                  <a:cubicBezTo>
                    <a:pt x="1268338" y="1530703"/>
                    <a:pt x="1252599" y="1568699"/>
                    <a:pt x="1224585" y="1596714"/>
                  </a:cubicBezTo>
                  <a:cubicBezTo>
                    <a:pt x="1196570" y="1624729"/>
                    <a:pt x="1158573" y="1640468"/>
                    <a:pt x="1118954" y="1640468"/>
                  </a:cubicBezTo>
                  <a:lnTo>
                    <a:pt x="149384" y="1640468"/>
                  </a:lnTo>
                  <a:cubicBezTo>
                    <a:pt x="109765" y="1640468"/>
                    <a:pt x="71768" y="1624729"/>
                    <a:pt x="43753" y="1596714"/>
                  </a:cubicBezTo>
                  <a:cubicBezTo>
                    <a:pt x="15739" y="1568699"/>
                    <a:pt x="0" y="1530703"/>
                    <a:pt x="0" y="1491084"/>
                  </a:cubicBezTo>
                  <a:lnTo>
                    <a:pt x="0" y="149384"/>
                  </a:lnTo>
                  <a:cubicBezTo>
                    <a:pt x="0" y="109765"/>
                    <a:pt x="15739" y="71768"/>
                    <a:pt x="43753" y="43753"/>
                  </a:cubicBezTo>
                  <a:cubicBezTo>
                    <a:pt x="71768" y="15739"/>
                    <a:pt x="109765" y="0"/>
                    <a:pt x="149384" y="0"/>
                  </a:cubicBezTo>
                  <a:close/>
                </a:path>
              </a:pathLst>
            </a:custGeom>
            <a:solidFill>
              <a:srgbClr val="F5CAB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68338" cy="1678568"/>
            </a:xfrm>
            <a:prstGeom prst="rect">
              <a:avLst/>
            </a:prstGeom>
          </p:spPr>
          <p:txBody>
            <a:bodyPr anchor="ctr" rtlCol="false" tIns="22961" lIns="22961" bIns="22961" rIns="22961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712446" y="4066966"/>
            <a:ext cx="2110223" cy="2343217"/>
          </a:xfrm>
          <a:custGeom>
            <a:avLst/>
            <a:gdLst/>
            <a:ahLst/>
            <a:cxnLst/>
            <a:rect r="r" b="b" t="t" l="l"/>
            <a:pathLst>
              <a:path h="2343217" w="2110223">
                <a:moveTo>
                  <a:pt x="0" y="0"/>
                </a:moveTo>
                <a:lnTo>
                  <a:pt x="2110223" y="0"/>
                </a:lnTo>
                <a:lnTo>
                  <a:pt x="2110223" y="2343217"/>
                </a:lnTo>
                <a:lnTo>
                  <a:pt x="0" y="2343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985943" y="6945395"/>
            <a:ext cx="2858925" cy="3697732"/>
            <a:chOff x="0" y="0"/>
            <a:chExt cx="1268338" cy="16404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68338" cy="1640468"/>
            </a:xfrm>
            <a:custGeom>
              <a:avLst/>
              <a:gdLst/>
              <a:ahLst/>
              <a:cxnLst/>
              <a:rect r="r" b="b" t="t" l="l"/>
              <a:pathLst>
                <a:path h="1640468" w="1268338">
                  <a:moveTo>
                    <a:pt x="81239" y="0"/>
                  </a:moveTo>
                  <a:lnTo>
                    <a:pt x="1187098" y="0"/>
                  </a:lnTo>
                  <a:cubicBezTo>
                    <a:pt x="1208645" y="0"/>
                    <a:pt x="1229308" y="8559"/>
                    <a:pt x="1244544" y="23794"/>
                  </a:cubicBezTo>
                  <a:cubicBezTo>
                    <a:pt x="1259779" y="39030"/>
                    <a:pt x="1268338" y="59693"/>
                    <a:pt x="1268338" y="81239"/>
                  </a:cubicBezTo>
                  <a:lnTo>
                    <a:pt x="1268338" y="1559228"/>
                  </a:lnTo>
                  <a:cubicBezTo>
                    <a:pt x="1268338" y="1604096"/>
                    <a:pt x="1231966" y="1640468"/>
                    <a:pt x="1187098" y="1640468"/>
                  </a:cubicBezTo>
                  <a:lnTo>
                    <a:pt x="81239" y="1640468"/>
                  </a:lnTo>
                  <a:cubicBezTo>
                    <a:pt x="36372" y="1640468"/>
                    <a:pt x="0" y="1604096"/>
                    <a:pt x="0" y="1559228"/>
                  </a:cubicBezTo>
                  <a:lnTo>
                    <a:pt x="0" y="81239"/>
                  </a:lnTo>
                  <a:cubicBezTo>
                    <a:pt x="0" y="36372"/>
                    <a:pt x="36372" y="0"/>
                    <a:pt x="81239" y="0"/>
                  </a:cubicBezTo>
                  <a:close/>
                </a:path>
              </a:pathLst>
            </a:custGeom>
            <a:solidFill>
              <a:srgbClr val="4D369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68338" cy="1678568"/>
            </a:xfrm>
            <a:prstGeom prst="rect">
              <a:avLst/>
            </a:prstGeom>
          </p:spPr>
          <p:txBody>
            <a:bodyPr anchor="ctr" rtlCol="false" tIns="30158" lIns="30158" bIns="30158" rIns="3015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131463" y="7583846"/>
            <a:ext cx="2700740" cy="2624228"/>
          </a:xfrm>
          <a:custGeom>
            <a:avLst/>
            <a:gdLst/>
            <a:ahLst/>
            <a:cxnLst/>
            <a:rect r="r" b="b" t="t" l="l"/>
            <a:pathLst>
              <a:path h="2624228" w="2700740">
                <a:moveTo>
                  <a:pt x="0" y="0"/>
                </a:moveTo>
                <a:lnTo>
                  <a:pt x="2700740" y="0"/>
                </a:lnTo>
                <a:lnTo>
                  <a:pt x="2700740" y="2624228"/>
                </a:lnTo>
                <a:lnTo>
                  <a:pt x="0" y="2624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695098" y="-356127"/>
            <a:ext cx="10326315" cy="10999254"/>
            <a:chOff x="0" y="0"/>
            <a:chExt cx="2719688" cy="289692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19688" cy="2896923"/>
            </a:xfrm>
            <a:custGeom>
              <a:avLst/>
              <a:gdLst/>
              <a:ahLst/>
              <a:cxnLst/>
              <a:rect r="r" b="b" t="t" l="l"/>
              <a:pathLst>
                <a:path h="2896923" w="2719688">
                  <a:moveTo>
                    <a:pt x="0" y="0"/>
                  </a:moveTo>
                  <a:lnTo>
                    <a:pt x="2719688" y="0"/>
                  </a:lnTo>
                  <a:lnTo>
                    <a:pt x="2719688" y="2896923"/>
                  </a:lnTo>
                  <a:lnTo>
                    <a:pt x="0" y="2896923"/>
                  </a:lnTo>
                  <a:close/>
                </a:path>
              </a:pathLst>
            </a:custGeom>
            <a:solidFill>
              <a:srgbClr val="ECE4D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19688" cy="29350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822669" y="6804988"/>
            <a:ext cx="4038366" cy="5223221"/>
            <a:chOff x="0" y="0"/>
            <a:chExt cx="1268338" cy="164046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68338" cy="1640468"/>
            </a:xfrm>
            <a:custGeom>
              <a:avLst/>
              <a:gdLst/>
              <a:ahLst/>
              <a:cxnLst/>
              <a:rect r="r" b="b" t="t" l="l"/>
              <a:pathLst>
                <a:path h="1640468" w="1268338">
                  <a:moveTo>
                    <a:pt x="82435" y="0"/>
                  </a:moveTo>
                  <a:lnTo>
                    <a:pt x="1185903" y="0"/>
                  </a:lnTo>
                  <a:cubicBezTo>
                    <a:pt x="1207766" y="0"/>
                    <a:pt x="1228734" y="8685"/>
                    <a:pt x="1244193" y="24145"/>
                  </a:cubicBezTo>
                  <a:cubicBezTo>
                    <a:pt x="1259653" y="39604"/>
                    <a:pt x="1268338" y="60572"/>
                    <a:pt x="1268338" y="82435"/>
                  </a:cubicBezTo>
                  <a:lnTo>
                    <a:pt x="1268338" y="1558033"/>
                  </a:lnTo>
                  <a:cubicBezTo>
                    <a:pt x="1268338" y="1579896"/>
                    <a:pt x="1259653" y="1600864"/>
                    <a:pt x="1244193" y="1616323"/>
                  </a:cubicBezTo>
                  <a:cubicBezTo>
                    <a:pt x="1228734" y="1631783"/>
                    <a:pt x="1207766" y="1640468"/>
                    <a:pt x="1185903" y="1640468"/>
                  </a:cubicBezTo>
                  <a:lnTo>
                    <a:pt x="82435" y="1640468"/>
                  </a:lnTo>
                  <a:cubicBezTo>
                    <a:pt x="60572" y="1640468"/>
                    <a:pt x="39604" y="1631783"/>
                    <a:pt x="24145" y="1616323"/>
                  </a:cubicBezTo>
                  <a:cubicBezTo>
                    <a:pt x="8685" y="1600864"/>
                    <a:pt x="0" y="1579896"/>
                    <a:pt x="0" y="1558033"/>
                  </a:cubicBezTo>
                  <a:lnTo>
                    <a:pt x="0" y="82435"/>
                  </a:lnTo>
                  <a:cubicBezTo>
                    <a:pt x="0" y="60572"/>
                    <a:pt x="8685" y="39604"/>
                    <a:pt x="24145" y="24145"/>
                  </a:cubicBezTo>
                  <a:cubicBezTo>
                    <a:pt x="39604" y="8685"/>
                    <a:pt x="60572" y="0"/>
                    <a:pt x="82435" y="0"/>
                  </a:cubicBezTo>
                  <a:close/>
                </a:path>
              </a:pathLst>
            </a:custGeom>
            <a:solidFill>
              <a:srgbClr val="D0CCD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68338" cy="1678568"/>
            </a:xfrm>
            <a:prstGeom prst="rect">
              <a:avLst/>
            </a:prstGeom>
          </p:spPr>
          <p:txBody>
            <a:bodyPr anchor="ctr" rtlCol="false" tIns="42600" lIns="42600" bIns="42600" rIns="426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3998371" y="7434494"/>
            <a:ext cx="4034124" cy="3941692"/>
          </a:xfrm>
          <a:custGeom>
            <a:avLst/>
            <a:gdLst/>
            <a:ahLst/>
            <a:cxnLst/>
            <a:rect r="r" b="b" t="t" l="l"/>
            <a:pathLst>
              <a:path h="3941692" w="4034124">
                <a:moveTo>
                  <a:pt x="0" y="0"/>
                </a:moveTo>
                <a:lnTo>
                  <a:pt x="4034124" y="0"/>
                </a:lnTo>
                <a:lnTo>
                  <a:pt x="4034124" y="3941692"/>
                </a:lnTo>
                <a:lnTo>
                  <a:pt x="0" y="39416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4890250" y="2437462"/>
            <a:ext cx="3142245" cy="4064178"/>
            <a:chOff x="0" y="0"/>
            <a:chExt cx="1268338" cy="164046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68338" cy="1640468"/>
            </a:xfrm>
            <a:custGeom>
              <a:avLst/>
              <a:gdLst/>
              <a:ahLst/>
              <a:cxnLst/>
              <a:rect r="r" b="b" t="t" l="l"/>
              <a:pathLst>
                <a:path h="1640468" w="1268338">
                  <a:moveTo>
                    <a:pt x="81306" y="0"/>
                  </a:moveTo>
                  <a:lnTo>
                    <a:pt x="1187032" y="0"/>
                  </a:lnTo>
                  <a:cubicBezTo>
                    <a:pt x="1208596" y="0"/>
                    <a:pt x="1229276" y="8566"/>
                    <a:pt x="1244524" y="23814"/>
                  </a:cubicBezTo>
                  <a:cubicBezTo>
                    <a:pt x="1259772" y="39062"/>
                    <a:pt x="1268338" y="59742"/>
                    <a:pt x="1268338" y="81306"/>
                  </a:cubicBezTo>
                  <a:lnTo>
                    <a:pt x="1268338" y="1559162"/>
                  </a:lnTo>
                  <a:cubicBezTo>
                    <a:pt x="1268338" y="1604066"/>
                    <a:pt x="1231936" y="1640468"/>
                    <a:pt x="1187032" y="1640468"/>
                  </a:cubicBezTo>
                  <a:lnTo>
                    <a:pt x="81306" y="1640468"/>
                  </a:lnTo>
                  <a:cubicBezTo>
                    <a:pt x="36402" y="1640468"/>
                    <a:pt x="0" y="1604066"/>
                    <a:pt x="0" y="1559162"/>
                  </a:cubicBezTo>
                  <a:lnTo>
                    <a:pt x="0" y="81306"/>
                  </a:lnTo>
                  <a:cubicBezTo>
                    <a:pt x="0" y="36402"/>
                    <a:pt x="36402" y="0"/>
                    <a:pt x="81306" y="0"/>
                  </a:cubicBezTo>
                  <a:close/>
                </a:path>
              </a:pathLst>
            </a:custGeom>
            <a:solidFill>
              <a:srgbClr val="A84F2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268338" cy="1678568"/>
            </a:xfrm>
            <a:prstGeom prst="rect">
              <a:avLst/>
            </a:prstGeom>
          </p:spPr>
          <p:txBody>
            <a:bodyPr anchor="ctr" rtlCol="false" tIns="33147" lIns="33147" bIns="33147" rIns="33147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4997886" y="2983102"/>
            <a:ext cx="2926972" cy="2972897"/>
          </a:xfrm>
          <a:custGeom>
            <a:avLst/>
            <a:gdLst/>
            <a:ahLst/>
            <a:cxnLst/>
            <a:rect r="r" b="b" t="t" l="l"/>
            <a:pathLst>
              <a:path h="2972897" w="2926972">
                <a:moveTo>
                  <a:pt x="0" y="0"/>
                </a:moveTo>
                <a:lnTo>
                  <a:pt x="2926972" y="0"/>
                </a:lnTo>
                <a:lnTo>
                  <a:pt x="2926972" y="2972897"/>
                </a:lnTo>
                <a:lnTo>
                  <a:pt x="0" y="29728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0168209" y="-234382"/>
            <a:ext cx="2794952" cy="3614990"/>
            <a:chOff x="0" y="0"/>
            <a:chExt cx="1268338" cy="164046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68338" cy="1640468"/>
            </a:xfrm>
            <a:custGeom>
              <a:avLst/>
              <a:gdLst/>
              <a:ahLst/>
              <a:cxnLst/>
              <a:rect r="r" b="b" t="t" l="l"/>
              <a:pathLst>
                <a:path h="1640468" w="1268338">
                  <a:moveTo>
                    <a:pt x="83099" y="0"/>
                  </a:moveTo>
                  <a:lnTo>
                    <a:pt x="1185239" y="0"/>
                  </a:lnTo>
                  <a:cubicBezTo>
                    <a:pt x="1207278" y="0"/>
                    <a:pt x="1228415" y="8755"/>
                    <a:pt x="1243999" y="24339"/>
                  </a:cubicBezTo>
                  <a:cubicBezTo>
                    <a:pt x="1259583" y="39923"/>
                    <a:pt x="1268338" y="61060"/>
                    <a:pt x="1268338" y="83099"/>
                  </a:cubicBezTo>
                  <a:lnTo>
                    <a:pt x="1268338" y="1557369"/>
                  </a:lnTo>
                  <a:cubicBezTo>
                    <a:pt x="1268338" y="1579408"/>
                    <a:pt x="1259583" y="1600545"/>
                    <a:pt x="1243999" y="1616129"/>
                  </a:cubicBezTo>
                  <a:cubicBezTo>
                    <a:pt x="1228415" y="1631713"/>
                    <a:pt x="1207278" y="1640468"/>
                    <a:pt x="1185239" y="1640468"/>
                  </a:cubicBezTo>
                  <a:lnTo>
                    <a:pt x="83099" y="1640468"/>
                  </a:lnTo>
                  <a:cubicBezTo>
                    <a:pt x="61060" y="1640468"/>
                    <a:pt x="39923" y="1631713"/>
                    <a:pt x="24339" y="1616129"/>
                  </a:cubicBezTo>
                  <a:cubicBezTo>
                    <a:pt x="8755" y="1600545"/>
                    <a:pt x="0" y="1579408"/>
                    <a:pt x="0" y="1557369"/>
                  </a:cubicBezTo>
                  <a:lnTo>
                    <a:pt x="0" y="83099"/>
                  </a:lnTo>
                  <a:cubicBezTo>
                    <a:pt x="0" y="61060"/>
                    <a:pt x="8755" y="39923"/>
                    <a:pt x="24339" y="24339"/>
                  </a:cubicBezTo>
                  <a:cubicBezTo>
                    <a:pt x="39923" y="8755"/>
                    <a:pt x="61060" y="0"/>
                    <a:pt x="83099" y="0"/>
                  </a:cubicBezTo>
                  <a:close/>
                </a:path>
              </a:pathLst>
            </a:custGeom>
            <a:solidFill>
              <a:srgbClr val="A82447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268338" cy="1678568"/>
            </a:xfrm>
            <a:prstGeom prst="rect">
              <a:avLst/>
            </a:prstGeom>
          </p:spPr>
          <p:txBody>
            <a:bodyPr anchor="ctr" rtlCol="false" tIns="29483" lIns="29483" bIns="29483" rIns="2948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0218518" y="45878"/>
            <a:ext cx="2694335" cy="2799309"/>
          </a:xfrm>
          <a:custGeom>
            <a:avLst/>
            <a:gdLst/>
            <a:ahLst/>
            <a:cxnLst/>
            <a:rect r="r" b="b" t="t" l="l"/>
            <a:pathLst>
              <a:path h="2799309" w="2694335">
                <a:moveTo>
                  <a:pt x="0" y="0"/>
                </a:moveTo>
                <a:lnTo>
                  <a:pt x="2694335" y="0"/>
                </a:lnTo>
                <a:lnTo>
                  <a:pt x="2694335" y="2799310"/>
                </a:lnTo>
                <a:lnTo>
                  <a:pt x="0" y="27993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3839462" y="-1623736"/>
            <a:ext cx="2905404" cy="3757848"/>
            <a:chOff x="0" y="0"/>
            <a:chExt cx="1268338" cy="164046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68338" cy="1640468"/>
            </a:xfrm>
            <a:custGeom>
              <a:avLst/>
              <a:gdLst/>
              <a:ahLst/>
              <a:cxnLst/>
              <a:rect r="r" b="b" t="t" l="l"/>
              <a:pathLst>
                <a:path h="1640468" w="1268338">
                  <a:moveTo>
                    <a:pt x="82605" y="0"/>
                  </a:moveTo>
                  <a:lnTo>
                    <a:pt x="1185733" y="0"/>
                  </a:lnTo>
                  <a:cubicBezTo>
                    <a:pt x="1207642" y="0"/>
                    <a:pt x="1228652" y="8703"/>
                    <a:pt x="1244144" y="24194"/>
                  </a:cubicBezTo>
                  <a:cubicBezTo>
                    <a:pt x="1259635" y="39686"/>
                    <a:pt x="1268338" y="60696"/>
                    <a:pt x="1268338" y="82605"/>
                  </a:cubicBezTo>
                  <a:lnTo>
                    <a:pt x="1268338" y="1557863"/>
                  </a:lnTo>
                  <a:cubicBezTo>
                    <a:pt x="1268338" y="1579771"/>
                    <a:pt x="1259635" y="1600782"/>
                    <a:pt x="1244144" y="1616273"/>
                  </a:cubicBezTo>
                  <a:cubicBezTo>
                    <a:pt x="1228652" y="1631765"/>
                    <a:pt x="1207642" y="1640468"/>
                    <a:pt x="1185733" y="1640468"/>
                  </a:cubicBezTo>
                  <a:lnTo>
                    <a:pt x="82605" y="1640468"/>
                  </a:lnTo>
                  <a:cubicBezTo>
                    <a:pt x="60696" y="1640468"/>
                    <a:pt x="39686" y="1631765"/>
                    <a:pt x="24194" y="1616273"/>
                  </a:cubicBezTo>
                  <a:cubicBezTo>
                    <a:pt x="8703" y="1600782"/>
                    <a:pt x="0" y="1579771"/>
                    <a:pt x="0" y="1557863"/>
                  </a:cubicBezTo>
                  <a:lnTo>
                    <a:pt x="0" y="82605"/>
                  </a:lnTo>
                  <a:cubicBezTo>
                    <a:pt x="0" y="60696"/>
                    <a:pt x="8703" y="39686"/>
                    <a:pt x="24194" y="24194"/>
                  </a:cubicBezTo>
                  <a:cubicBezTo>
                    <a:pt x="39686" y="8703"/>
                    <a:pt x="60696" y="0"/>
                    <a:pt x="82605" y="0"/>
                  </a:cubicBezTo>
                  <a:close/>
                </a:path>
              </a:pathLst>
            </a:custGeom>
            <a:solidFill>
              <a:srgbClr val="DD9C4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268338" cy="1678568"/>
            </a:xfrm>
            <a:prstGeom prst="rect">
              <a:avLst/>
            </a:prstGeom>
          </p:spPr>
          <p:txBody>
            <a:bodyPr anchor="ctr" rtlCol="false" tIns="30648" lIns="30648" bIns="30648" rIns="3064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3949287" y="64675"/>
            <a:ext cx="2685753" cy="1611452"/>
          </a:xfrm>
          <a:custGeom>
            <a:avLst/>
            <a:gdLst/>
            <a:ahLst/>
            <a:cxnLst/>
            <a:rect r="r" b="b" t="t" l="l"/>
            <a:pathLst>
              <a:path h="1611452" w="2685753">
                <a:moveTo>
                  <a:pt x="0" y="0"/>
                </a:moveTo>
                <a:lnTo>
                  <a:pt x="2685753" y="0"/>
                </a:lnTo>
                <a:lnTo>
                  <a:pt x="2685753" y="1611452"/>
                </a:lnTo>
                <a:lnTo>
                  <a:pt x="0" y="16114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0" y="721259"/>
            <a:ext cx="9714151" cy="265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25"/>
              </a:lnSpc>
            </a:pPr>
            <a:r>
              <a:rPr lang="en-US" sz="6533">
                <a:solidFill>
                  <a:srgbClr val="000000"/>
                </a:solidFill>
                <a:latin typeface="Yearbook Solid"/>
                <a:ea typeface="Yearbook Solid"/>
                <a:cs typeface="Yearbook Solid"/>
                <a:sym typeface="Yearbook Solid"/>
              </a:rPr>
              <a:t>playing style:</a:t>
            </a:r>
          </a:p>
          <a:p>
            <a:pPr algn="ctr">
              <a:lnSpc>
                <a:spcPts val="6925"/>
              </a:lnSpc>
            </a:pPr>
            <a:r>
              <a:rPr lang="en-US" sz="6533">
                <a:solidFill>
                  <a:srgbClr val="000000"/>
                </a:solidFill>
                <a:latin typeface="Yearbook Solid"/>
                <a:ea typeface="Yearbook Solid"/>
                <a:cs typeface="Yearbook Solid"/>
                <a:sym typeface="Yearbook Solid"/>
              </a:rPr>
              <a:t>Dynamic progressive possession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99589" y="4782426"/>
            <a:ext cx="8115300" cy="35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1355" indent="-275677" lvl="1">
              <a:lnSpc>
                <a:spcPts val="3575"/>
              </a:lnSpc>
              <a:buFont typeface="Arial"/>
              <a:buChar char="•"/>
            </a:pPr>
            <a:r>
              <a:rPr lang="en-US" sz="2553">
                <a:solidFill>
                  <a:srgbClr val="2B2125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Dynamic Progressive Possession for the team to enhance their chances of success in the Premier League. </a:t>
            </a:r>
          </a:p>
          <a:p>
            <a:pPr algn="just">
              <a:lnSpc>
                <a:spcPts val="3575"/>
              </a:lnSpc>
            </a:pPr>
          </a:p>
          <a:p>
            <a:pPr algn="just" marL="551355" indent="-275677" lvl="1">
              <a:lnSpc>
                <a:spcPts val="3575"/>
              </a:lnSpc>
              <a:buFont typeface="Arial"/>
              <a:buChar char="•"/>
            </a:pPr>
            <a:r>
              <a:rPr lang="en-US" sz="2553">
                <a:solidFill>
                  <a:srgbClr val="2B2125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We can implement a strategic approach that combines maintaining possession of the ball with a high tempo, fluid movement, and proactive play. </a:t>
            </a:r>
          </a:p>
          <a:p>
            <a:pPr algn="just">
              <a:lnSpc>
                <a:spcPts val="3575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480225" y="-8302241"/>
            <a:ext cx="3327549" cy="19062697"/>
            <a:chOff x="0" y="0"/>
            <a:chExt cx="876392" cy="50206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6392" cy="5020628"/>
            </a:xfrm>
            <a:custGeom>
              <a:avLst/>
              <a:gdLst/>
              <a:ahLst/>
              <a:cxnLst/>
              <a:rect r="r" b="b" t="t" l="l"/>
              <a:pathLst>
                <a:path h="5020628" w="876392">
                  <a:moveTo>
                    <a:pt x="0" y="0"/>
                  </a:moveTo>
                  <a:lnTo>
                    <a:pt x="876392" y="0"/>
                  </a:lnTo>
                  <a:lnTo>
                    <a:pt x="876392" y="5020628"/>
                  </a:lnTo>
                  <a:lnTo>
                    <a:pt x="0" y="502062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76392" cy="5058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980209" y="3441871"/>
            <a:ext cx="6317850" cy="8068899"/>
            <a:chOff x="0" y="0"/>
            <a:chExt cx="2184921" cy="27904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4921" cy="2790491"/>
            </a:xfrm>
            <a:custGeom>
              <a:avLst/>
              <a:gdLst/>
              <a:ahLst/>
              <a:cxnLst/>
              <a:rect r="r" b="b" t="t" l="l"/>
              <a:pathLst>
                <a:path h="2790491" w="2184921">
                  <a:moveTo>
                    <a:pt x="51467" y="0"/>
                  </a:moveTo>
                  <a:lnTo>
                    <a:pt x="2133454" y="0"/>
                  </a:lnTo>
                  <a:cubicBezTo>
                    <a:pt x="2147104" y="0"/>
                    <a:pt x="2160195" y="5422"/>
                    <a:pt x="2169847" y="15074"/>
                  </a:cubicBezTo>
                  <a:cubicBezTo>
                    <a:pt x="2179499" y="24726"/>
                    <a:pt x="2184921" y="37817"/>
                    <a:pt x="2184921" y="51467"/>
                  </a:cubicBezTo>
                  <a:lnTo>
                    <a:pt x="2184921" y="2739024"/>
                  </a:lnTo>
                  <a:cubicBezTo>
                    <a:pt x="2184921" y="2767449"/>
                    <a:pt x="2161878" y="2790491"/>
                    <a:pt x="2133454" y="2790491"/>
                  </a:cubicBezTo>
                  <a:lnTo>
                    <a:pt x="51467" y="2790491"/>
                  </a:lnTo>
                  <a:cubicBezTo>
                    <a:pt x="23043" y="2790491"/>
                    <a:pt x="0" y="2767449"/>
                    <a:pt x="0" y="2739024"/>
                  </a:cubicBezTo>
                  <a:lnTo>
                    <a:pt x="0" y="51467"/>
                  </a:lnTo>
                  <a:cubicBezTo>
                    <a:pt x="0" y="23043"/>
                    <a:pt x="23043" y="0"/>
                    <a:pt x="51467" y="0"/>
                  </a:cubicBezTo>
                  <a:close/>
                </a:path>
              </a:pathLst>
            </a:custGeom>
            <a:solidFill>
              <a:srgbClr val="A8244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84921" cy="2828591"/>
            </a:xfrm>
            <a:prstGeom prst="rect">
              <a:avLst/>
            </a:prstGeom>
          </p:spPr>
          <p:txBody>
            <a:bodyPr anchor="ctr" rtlCol="false" tIns="22961" lIns="22961" bIns="22961" rIns="22961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387349" y="-7937393"/>
            <a:ext cx="10830275" cy="10830275"/>
          </a:xfrm>
          <a:custGeom>
            <a:avLst/>
            <a:gdLst/>
            <a:ahLst/>
            <a:cxnLst/>
            <a:rect r="r" b="b" t="t" l="l"/>
            <a:pathLst>
              <a:path h="10830275" w="10830275">
                <a:moveTo>
                  <a:pt x="0" y="0"/>
                </a:moveTo>
                <a:lnTo>
                  <a:pt x="10830276" y="0"/>
                </a:lnTo>
                <a:lnTo>
                  <a:pt x="10830276" y="10830275"/>
                </a:lnTo>
                <a:lnTo>
                  <a:pt x="0" y="10830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82162" y="-7937393"/>
            <a:ext cx="10830275" cy="10830275"/>
          </a:xfrm>
          <a:custGeom>
            <a:avLst/>
            <a:gdLst/>
            <a:ahLst/>
            <a:cxnLst/>
            <a:rect r="r" b="b" t="t" l="l"/>
            <a:pathLst>
              <a:path h="10830275" w="10830275">
                <a:moveTo>
                  <a:pt x="0" y="0"/>
                </a:moveTo>
                <a:lnTo>
                  <a:pt x="10830275" y="0"/>
                </a:lnTo>
                <a:lnTo>
                  <a:pt x="10830275" y="10830275"/>
                </a:lnTo>
                <a:lnTo>
                  <a:pt x="0" y="10830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36431" y="3902861"/>
            <a:ext cx="5719804" cy="5965897"/>
          </a:xfrm>
          <a:custGeom>
            <a:avLst/>
            <a:gdLst/>
            <a:ahLst/>
            <a:cxnLst/>
            <a:rect r="r" b="b" t="t" l="l"/>
            <a:pathLst>
              <a:path h="5965897" w="5719804">
                <a:moveTo>
                  <a:pt x="0" y="0"/>
                </a:moveTo>
                <a:lnTo>
                  <a:pt x="5719804" y="0"/>
                </a:lnTo>
                <a:lnTo>
                  <a:pt x="5719804" y="5965897"/>
                </a:lnTo>
                <a:lnTo>
                  <a:pt x="0" y="5965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4865214"/>
            <a:ext cx="8115300" cy="3116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1355" indent="-275677" lvl="1">
              <a:lnSpc>
                <a:spcPts val="3575"/>
              </a:lnSpc>
              <a:buFont typeface="Arial"/>
              <a:buChar char="•"/>
            </a:pPr>
            <a:r>
              <a:rPr lang="en-US" sz="2553">
                <a:solidFill>
                  <a:srgbClr val="2B2125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We will choose a 4-3-3 formation that is often used in a dynamic possession based football.</a:t>
            </a:r>
          </a:p>
          <a:p>
            <a:pPr algn="l">
              <a:lnSpc>
                <a:spcPts val="3575"/>
              </a:lnSpc>
            </a:pPr>
          </a:p>
          <a:p>
            <a:pPr algn="l" marL="551355" indent="-275677" lvl="1">
              <a:lnSpc>
                <a:spcPts val="3575"/>
              </a:lnSpc>
              <a:buFont typeface="Arial"/>
              <a:buChar char="•"/>
            </a:pPr>
            <a:r>
              <a:rPr lang="en-US" sz="2553">
                <a:solidFill>
                  <a:srgbClr val="2B2125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This formation provides a solid balance between defense and attack and allows for fluidity and flexibility in both phases of play.</a:t>
            </a:r>
          </a:p>
          <a:p>
            <a:pPr algn="l">
              <a:lnSpc>
                <a:spcPts val="3575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61320" y="993723"/>
            <a:ext cx="16365361" cy="1474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10636">
                <a:solidFill>
                  <a:srgbClr val="FFFFFF"/>
                </a:solidFill>
                <a:latin typeface="Yearbook Solid"/>
                <a:ea typeface="Yearbook Solid"/>
                <a:cs typeface="Yearbook Solid"/>
                <a:sym typeface="Yearbook Solid"/>
              </a:rPr>
              <a:t>Formation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5485" y="472779"/>
            <a:ext cx="16497029" cy="9341443"/>
          </a:xfrm>
          <a:custGeom>
            <a:avLst/>
            <a:gdLst/>
            <a:ahLst/>
            <a:cxnLst/>
            <a:rect r="r" b="b" t="t" l="l"/>
            <a:pathLst>
              <a:path h="9341443" w="16497029">
                <a:moveTo>
                  <a:pt x="0" y="0"/>
                </a:moveTo>
                <a:lnTo>
                  <a:pt x="16497030" y="0"/>
                </a:lnTo>
                <a:lnTo>
                  <a:pt x="16497030" y="9341442"/>
                </a:lnTo>
                <a:lnTo>
                  <a:pt x="0" y="9341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531870"/>
            <a:ext cx="18288000" cy="3223260"/>
          </a:xfrm>
          <a:custGeom>
            <a:avLst/>
            <a:gdLst/>
            <a:ahLst/>
            <a:cxnLst/>
            <a:rect r="r" b="b" t="t" l="l"/>
            <a:pathLst>
              <a:path h="3223260" w="18288000">
                <a:moveTo>
                  <a:pt x="0" y="0"/>
                </a:moveTo>
                <a:lnTo>
                  <a:pt x="18288000" y="0"/>
                </a:lnTo>
                <a:lnTo>
                  <a:pt x="18288000" y="3223260"/>
                </a:lnTo>
                <a:lnTo>
                  <a:pt x="0" y="3223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9998" y="405211"/>
            <a:ext cx="16748004" cy="9476579"/>
          </a:xfrm>
          <a:custGeom>
            <a:avLst/>
            <a:gdLst/>
            <a:ahLst/>
            <a:cxnLst/>
            <a:rect r="r" b="b" t="t" l="l"/>
            <a:pathLst>
              <a:path h="9476579" w="16748004">
                <a:moveTo>
                  <a:pt x="0" y="0"/>
                </a:moveTo>
                <a:lnTo>
                  <a:pt x="16748004" y="0"/>
                </a:lnTo>
                <a:lnTo>
                  <a:pt x="16748004" y="9476578"/>
                </a:lnTo>
                <a:lnTo>
                  <a:pt x="0" y="9476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8657" y="286996"/>
            <a:ext cx="16990686" cy="9713009"/>
          </a:xfrm>
          <a:custGeom>
            <a:avLst/>
            <a:gdLst/>
            <a:ahLst/>
            <a:cxnLst/>
            <a:rect r="r" b="b" t="t" l="l"/>
            <a:pathLst>
              <a:path h="9713009" w="16990686">
                <a:moveTo>
                  <a:pt x="0" y="0"/>
                </a:moveTo>
                <a:lnTo>
                  <a:pt x="16990686" y="0"/>
                </a:lnTo>
                <a:lnTo>
                  <a:pt x="16990686" y="9713008"/>
                </a:lnTo>
                <a:lnTo>
                  <a:pt x="0" y="9713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04253"/>
            <a:ext cx="16230600" cy="9278493"/>
          </a:xfrm>
          <a:custGeom>
            <a:avLst/>
            <a:gdLst/>
            <a:ahLst/>
            <a:cxnLst/>
            <a:rect r="r" b="b" t="t" l="l"/>
            <a:pathLst>
              <a:path h="9278493" w="16230600">
                <a:moveTo>
                  <a:pt x="0" y="0"/>
                </a:moveTo>
                <a:lnTo>
                  <a:pt x="16230600" y="0"/>
                </a:lnTo>
                <a:lnTo>
                  <a:pt x="16230600" y="9278493"/>
                </a:lnTo>
                <a:lnTo>
                  <a:pt x="0" y="927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DAGLzcAeQ0M</dc:identifier>
  <dcterms:modified xsi:type="dcterms:W3CDTF">2011-08-01T06:04:30Z</dcterms:modified>
  <cp:revision>1</cp:revision>
  <dc:title>Research Writing Process Education Presentation in Colorful Playful Style</dc:title>
</cp:coreProperties>
</file>